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57" r:id="rId5"/>
    <p:sldId id="298" r:id="rId6"/>
    <p:sldId id="278" r:id="rId7"/>
    <p:sldId id="302"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9" r:id="rId28"/>
    <p:sldId id="300" r:id="rId29"/>
  </p:sldIdLst>
  <p:sldSz cx="12188825"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y01oSq1SgoHlh1puZ8pzCg==" hashData="in06KeDKyen/Rf9tPM9jFVFwDKUP6QYGQPixox9IapkaApMX5ord2pbNAxL6dLnhcxcUpJpGl7zZJXwirJoJkQ=="/>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53" autoAdjust="0"/>
    <p:restoredTop sz="94460" autoAdjust="0"/>
  </p:normalViewPr>
  <p:slideViewPr>
    <p:cSldViewPr>
      <p:cViewPr varScale="1">
        <p:scale>
          <a:sx n="56" d="100"/>
          <a:sy n="56" d="100"/>
        </p:scale>
        <p:origin x="108" y="76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3" d="100"/>
          <a:sy n="63" d="100"/>
        </p:scale>
        <p:origin x="1986" y="10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BA5A207F-0F91-42F2-96D0-049C6003623B}" type="datetimeFigureOut">
              <a:rPr lang="en-US"/>
              <a:t>5/24/2019</a:t>
            </a:fld>
            <a:endParaRPr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9C567D4A-04CB-4EDF-8FB1-342A02FC8EC5}" type="slidenum">
              <a:rPr/>
              <a:t>‹#›</a:t>
            </a:fld>
            <a:endParaRPr dirty="0"/>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48CC13F5-F2B1-464B-BE8F-27ABFBD2FBDE}" type="datetimeFigureOut">
              <a:rPr lang="en-US"/>
              <a:t>5/24/2019</a:t>
            </a:fld>
            <a:endParaRPr dirty="0"/>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endParaRPr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2E61351F-DBB1-4664-ADA9-83BC7CB8848D}" type="slidenum">
              <a:rPr/>
              <a:t>‹#›</a:t>
            </a:fld>
            <a:endParaRPr dirty="0"/>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1351F-DBB1-4664-ADA9-83BC7CB8848D}" type="slidenum">
              <a:rPr lang="en-US" smtClean="0"/>
              <a:t>23</a:t>
            </a:fld>
            <a:endParaRPr lang="en-US" dirty="0"/>
          </a:p>
        </p:txBody>
      </p:sp>
    </p:spTree>
    <p:extLst>
      <p:ext uri="{BB962C8B-B14F-4D97-AF65-F5344CB8AC3E}">
        <p14:creationId xmlns:p14="http://schemas.microsoft.com/office/powerpoint/2010/main" val="823995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lvl1pPr>
              <a:defRPr sz="1100"/>
            </a:lvl1pPr>
          </a:lstStyle>
          <a:p>
            <a:r>
              <a:rPr lang="en-US"/>
              <a:t>Copyright © 2019 Douglas B. Ettinger. All rights reserved</a:t>
            </a:r>
            <a:endParaRPr lang="en-US" dirty="0"/>
          </a:p>
        </p:txBody>
      </p:sp>
      <p:sp>
        <p:nvSpPr>
          <p:cNvPr id="5" name="Footer Placeholder 4"/>
          <p:cNvSpPr>
            <a:spLocks noGrp="1"/>
          </p:cNvSpPr>
          <p:nvPr>
            <p:ph type="ftr" sz="quarter" idx="11"/>
          </p:nvPr>
        </p:nvSpPr>
        <p:spPr/>
        <p:txBody>
          <a:bodyPr/>
          <a:lstStyle>
            <a:lvl1pPr>
              <a:defRPr sz="1100"/>
            </a:lvl1pPr>
          </a:lstStyle>
          <a:p>
            <a:r>
              <a:rPr lang="en-US" dirty="0"/>
              <a:t>Revised 5/11/2019</a:t>
            </a:r>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5="http://schemas.microsoft.com/office/powerpoint/2012/main">
    <mc:Choice Requires="p15">
      <p:transition spd="med">
        <p15:prstTrans prst="pageCurlDouble"/>
        <p:sndAc>
          <p:stSnd>
            <p:snd r:embed="rId1" name="camera.wav"/>
          </p:stSnd>
        </p:sndAc>
      </p:transition>
    </mc:Choice>
    <mc:Fallback xmlns="">
      <p:transition spd="med">
        <p:fade/>
        <p:sndAc>
          <p:stSnd>
            <p:snd r:embed="rId4" name="camera.wav"/>
          </p:stSnd>
        </p:sndAc>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r>
              <a:rPr lang="en-US"/>
              <a:t>Copyright © 2019 Douglas B. Ettinger. All rights reserved</a:t>
            </a:r>
            <a:endParaRPr lang="en-US" dirty="0"/>
          </a:p>
        </p:txBody>
      </p:sp>
      <p:sp>
        <p:nvSpPr>
          <p:cNvPr id="5" name="Footer Placeholder 4"/>
          <p:cNvSpPr>
            <a:spLocks noGrp="1"/>
          </p:cNvSpPr>
          <p:nvPr>
            <p:ph type="ftr" sz="quarter" idx="11"/>
          </p:nvPr>
        </p:nvSpPr>
        <p:spPr/>
        <p:txBody>
          <a:bodyPr/>
          <a:lstStyle>
            <a:lvl1pPr>
              <a:defRPr sz="1100"/>
            </a:lvl1pPr>
          </a:lstStyle>
          <a:p>
            <a:r>
              <a:rPr lang="en-US"/>
              <a:t>Revised 5/11/2019</a:t>
            </a:r>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5="http://schemas.microsoft.com/office/powerpoint/2012/main">
    <mc:Choice Requires="p15">
      <p:transition spd="med">
        <p15:prstTrans prst="pageCurlDouble"/>
        <p:sndAc>
          <p:stSnd>
            <p:snd r:embed="rId1" name="camera.wav"/>
          </p:stSnd>
        </p:sndAc>
      </p:transition>
    </mc:Choice>
    <mc:Fallback xmlns="">
      <p:transition spd="med">
        <p:fade/>
        <p:sndAc>
          <p:stSnd>
            <p:snd r:embed="rId3" name="camera.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r>
              <a:rPr lang="en-US"/>
              <a:t>Copyright © 2019 Douglas B. Ettinger. All rights reserved</a:t>
            </a:r>
            <a:endParaRPr lang="en-US" dirty="0"/>
          </a:p>
        </p:txBody>
      </p:sp>
      <p:sp>
        <p:nvSpPr>
          <p:cNvPr id="5" name="Footer Placeholder 4"/>
          <p:cNvSpPr>
            <a:spLocks noGrp="1"/>
          </p:cNvSpPr>
          <p:nvPr>
            <p:ph type="ftr" sz="quarter" idx="11"/>
          </p:nvPr>
        </p:nvSpPr>
        <p:spPr/>
        <p:txBody>
          <a:bodyPr/>
          <a:lstStyle>
            <a:lvl1pPr>
              <a:defRPr sz="1100"/>
            </a:lvl1pPr>
          </a:lstStyle>
          <a:p>
            <a:r>
              <a:rPr lang="en-US"/>
              <a:t>Revised 5/11/2019</a:t>
            </a:r>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5="http://schemas.microsoft.com/office/powerpoint/2012/main">
    <mc:Choice Requires="p15">
      <p:transition spd="med">
        <p15:prstTrans prst="pageCurlDouble"/>
        <p:sndAc>
          <p:stSnd>
            <p:snd r:embed="rId1" name="camera.wav"/>
          </p:stSnd>
        </p:sndAc>
      </p:transition>
    </mc:Choice>
    <mc:Fallback xmlns="">
      <p:transition spd="med">
        <p:fade/>
        <p:sndAc>
          <p:stSnd>
            <p:snd r:embed="rId3" name="camera.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r>
              <a:rPr lang="en-US"/>
              <a:t>Copyright © 2019 Douglas B. Ettinger. All rights reserved</a:t>
            </a:r>
            <a:endParaRPr lang="en-US" dirty="0"/>
          </a:p>
        </p:txBody>
      </p:sp>
      <p:sp>
        <p:nvSpPr>
          <p:cNvPr id="5" name="Footer Placeholder 4"/>
          <p:cNvSpPr>
            <a:spLocks noGrp="1"/>
          </p:cNvSpPr>
          <p:nvPr>
            <p:ph type="ftr" sz="quarter" idx="11"/>
          </p:nvPr>
        </p:nvSpPr>
        <p:spPr/>
        <p:txBody>
          <a:bodyPr/>
          <a:lstStyle>
            <a:lvl1pPr>
              <a:defRPr sz="1100"/>
            </a:lvl1pPr>
          </a:lstStyle>
          <a:p>
            <a:r>
              <a:rPr lang="en-US"/>
              <a:t>Revised 5/11/2019</a:t>
            </a:r>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5="http://schemas.microsoft.com/office/powerpoint/2012/main">
    <mc:Choice Requires="p15">
      <p:transition spd="med">
        <p15:prstTrans prst="pageCurlDouble"/>
        <p:sndAc>
          <p:stSnd>
            <p:snd r:embed="rId1" name="camera.wav"/>
          </p:stSnd>
        </p:sndAc>
      </p:transition>
    </mc:Choice>
    <mc:Fallback xmlns="">
      <p:transition spd="med">
        <p:fade/>
        <p:sndAc>
          <p:stSnd>
            <p:snd r:embed="rId3" name="camera.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1100"/>
            </a:lvl1pPr>
          </a:lstStyle>
          <a:p>
            <a:r>
              <a:rPr lang="en-US"/>
              <a:t>Copyright © 2019 Douglas B. Ettinger. All rights reserved</a:t>
            </a:r>
            <a:endParaRPr lang="en-US" dirty="0"/>
          </a:p>
        </p:txBody>
      </p:sp>
      <p:sp>
        <p:nvSpPr>
          <p:cNvPr id="5" name="Footer Placeholder 4"/>
          <p:cNvSpPr>
            <a:spLocks noGrp="1"/>
          </p:cNvSpPr>
          <p:nvPr>
            <p:ph type="ftr" sz="quarter" idx="11"/>
          </p:nvPr>
        </p:nvSpPr>
        <p:spPr/>
        <p:txBody>
          <a:bodyPr/>
          <a:lstStyle>
            <a:lvl1pPr>
              <a:defRPr sz="1100"/>
            </a:lvl1pPr>
          </a:lstStyle>
          <a:p>
            <a:r>
              <a:rPr lang="en-US"/>
              <a:t>Revised 5/11/2019</a:t>
            </a:r>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5="http://schemas.microsoft.com/office/powerpoint/2012/main">
    <mc:Choice Requires="p15">
      <p:transition spd="med">
        <p15:prstTrans prst="pageCurlDouble"/>
        <p:sndAc>
          <p:stSnd>
            <p:snd r:embed="rId1" name="camera.wav"/>
          </p:stSnd>
        </p:sndAc>
      </p:transition>
    </mc:Choice>
    <mc:Fallback xmlns="">
      <p:transition spd="med">
        <p:fade/>
        <p:sndAc>
          <p:stSnd>
            <p:snd r:embed="rId4" name="camera.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r>
              <a:rPr lang="en-US"/>
              <a:t>Copyright © 2019 Douglas B. Ettinger. All rights reserved</a:t>
            </a:r>
            <a:endParaRPr lang="en-US" dirty="0"/>
          </a:p>
        </p:txBody>
      </p:sp>
      <p:sp>
        <p:nvSpPr>
          <p:cNvPr id="6" name="Footer Placeholder 5"/>
          <p:cNvSpPr>
            <a:spLocks noGrp="1"/>
          </p:cNvSpPr>
          <p:nvPr>
            <p:ph type="ftr" sz="quarter" idx="11"/>
          </p:nvPr>
        </p:nvSpPr>
        <p:spPr/>
        <p:txBody>
          <a:bodyPr/>
          <a:lstStyle>
            <a:lvl1pPr>
              <a:defRPr sz="1100"/>
            </a:lvl1pPr>
          </a:lstStyle>
          <a:p>
            <a:r>
              <a:rPr lang="en-US"/>
              <a:t>Revised 5/11/2019</a:t>
            </a:r>
            <a:endParaRPr lang="en-US" dirty="0"/>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5="http://schemas.microsoft.com/office/powerpoint/2012/main">
    <mc:Choice Requires="p15">
      <p:transition spd="med">
        <p15:prstTrans prst="pageCurlDouble"/>
        <p:sndAc>
          <p:stSnd>
            <p:snd r:embed="rId1" name="camera.wav"/>
          </p:stSnd>
        </p:sndAc>
      </p:transition>
    </mc:Choice>
    <mc:Fallback xmlns="">
      <p:transition spd="med">
        <p:fade/>
        <p:sndAc>
          <p:stSnd>
            <p:snd r:embed="rId3" name="camera.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r>
              <a:rPr lang="en-US"/>
              <a:t>Copyright © 2019 Douglas B. Ettinger. All rights reserved</a:t>
            </a:r>
            <a:endParaRPr lang="en-US" dirty="0"/>
          </a:p>
        </p:txBody>
      </p:sp>
      <p:sp>
        <p:nvSpPr>
          <p:cNvPr id="8" name="Footer Placeholder 7"/>
          <p:cNvSpPr>
            <a:spLocks noGrp="1"/>
          </p:cNvSpPr>
          <p:nvPr>
            <p:ph type="ftr" sz="quarter" idx="11"/>
          </p:nvPr>
        </p:nvSpPr>
        <p:spPr/>
        <p:txBody>
          <a:bodyPr/>
          <a:lstStyle>
            <a:lvl1pPr>
              <a:defRPr sz="1100"/>
            </a:lvl1pPr>
          </a:lstStyle>
          <a:p>
            <a:r>
              <a:rPr lang="en-US"/>
              <a:t>Revised 5/11/2019</a:t>
            </a:r>
            <a:endParaRPr lang="en-US" dirty="0"/>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5="http://schemas.microsoft.com/office/powerpoint/2012/main">
    <mc:Choice Requires="p15">
      <p:transition spd="med">
        <p15:prstTrans prst="pageCurlDouble"/>
        <p:sndAc>
          <p:stSnd>
            <p:snd r:embed="rId1" name="camera.wav"/>
          </p:stSnd>
        </p:sndAc>
      </p:transition>
    </mc:Choice>
    <mc:Fallback xmlns="">
      <p:transition spd="med">
        <p:fade/>
        <p:sndAc>
          <p:stSnd>
            <p:snd r:embed="rId3" name="camera.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r>
              <a:rPr lang="en-US"/>
              <a:t>Copyright © 2019 Douglas B. Ettinger. All rights reserved</a:t>
            </a:r>
            <a:endParaRPr lang="en-US" dirty="0"/>
          </a:p>
        </p:txBody>
      </p:sp>
      <p:sp>
        <p:nvSpPr>
          <p:cNvPr id="4" name="Footer Placeholder 3"/>
          <p:cNvSpPr>
            <a:spLocks noGrp="1"/>
          </p:cNvSpPr>
          <p:nvPr>
            <p:ph type="ftr" sz="quarter" idx="11"/>
          </p:nvPr>
        </p:nvSpPr>
        <p:spPr/>
        <p:txBody>
          <a:bodyPr/>
          <a:lstStyle>
            <a:lvl1pPr>
              <a:defRPr sz="1100"/>
            </a:lvl1pPr>
          </a:lstStyle>
          <a:p>
            <a:r>
              <a:rPr lang="en-US"/>
              <a:t>Revised 5/11/2019</a:t>
            </a:r>
            <a:endParaRPr lang="en-US" dirty="0"/>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5="http://schemas.microsoft.com/office/powerpoint/2012/main">
    <mc:Choice Requires="p15">
      <p:transition spd="med">
        <p15:prstTrans prst="pageCurlDouble"/>
        <p:sndAc>
          <p:stSnd>
            <p:snd r:embed="rId1" name="camera.wav"/>
          </p:stSnd>
        </p:sndAc>
      </p:transition>
    </mc:Choice>
    <mc:Fallback xmlns="">
      <p:transition spd="med">
        <p:fade/>
        <p:sndAc>
          <p:stSnd>
            <p:snd r:embed="rId3" name="camera.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r>
              <a:rPr lang="en-US"/>
              <a:t>Copyright © 2019 Douglas B. Ettinger. All rights reserved</a:t>
            </a:r>
            <a:endParaRPr lang="en-US" dirty="0"/>
          </a:p>
        </p:txBody>
      </p:sp>
      <p:sp>
        <p:nvSpPr>
          <p:cNvPr id="3" name="Footer Placeholder 2"/>
          <p:cNvSpPr>
            <a:spLocks noGrp="1"/>
          </p:cNvSpPr>
          <p:nvPr>
            <p:ph type="ftr" sz="quarter" idx="11"/>
          </p:nvPr>
        </p:nvSpPr>
        <p:spPr/>
        <p:txBody>
          <a:bodyPr/>
          <a:lstStyle>
            <a:lvl1pPr>
              <a:defRPr sz="1100"/>
            </a:lvl1pPr>
          </a:lstStyle>
          <a:p>
            <a:r>
              <a:rPr lang="en-US"/>
              <a:t>Revised 5/11/2019</a:t>
            </a:r>
            <a:endParaRPr lang="en-US" dirty="0"/>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5="http://schemas.microsoft.com/office/powerpoint/2012/main">
    <mc:Choice Requires="p15">
      <p:transition spd="med">
        <p15:prstTrans prst="pageCurlDouble"/>
        <p:sndAc>
          <p:stSnd>
            <p:snd r:embed="rId1" name="camera.wav"/>
          </p:stSnd>
        </p:sndAc>
      </p:transition>
    </mc:Choice>
    <mc:Fallback xmlns="">
      <p:transition spd="med">
        <p:fade/>
        <p:sndAc>
          <p:stSnd>
            <p:snd r:embed="rId4" name="camera.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1100"/>
            </a:lvl1pPr>
          </a:lstStyle>
          <a:p>
            <a:r>
              <a:rPr lang="en-US"/>
              <a:t>Copyright © 2019 Douglas B. Ettinger. All rights reserved</a:t>
            </a:r>
            <a:endParaRPr lang="en-US" dirty="0"/>
          </a:p>
        </p:txBody>
      </p:sp>
      <p:sp>
        <p:nvSpPr>
          <p:cNvPr id="6" name="Footer Placeholder 5"/>
          <p:cNvSpPr>
            <a:spLocks noGrp="1"/>
          </p:cNvSpPr>
          <p:nvPr>
            <p:ph type="ftr" sz="quarter" idx="11"/>
          </p:nvPr>
        </p:nvSpPr>
        <p:spPr/>
        <p:txBody>
          <a:bodyPr/>
          <a:lstStyle>
            <a:lvl1pPr>
              <a:defRPr sz="1100"/>
            </a:lvl1pPr>
          </a:lstStyle>
          <a:p>
            <a:r>
              <a:rPr lang="en-US"/>
              <a:t>Revised 5/11/2019</a:t>
            </a:r>
            <a:endParaRPr lang="en-US" dirty="0"/>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5="http://schemas.microsoft.com/office/powerpoint/2012/main">
    <mc:Choice Requires="p15">
      <p:transition spd="med">
        <p15:prstTrans prst="pageCurlDouble"/>
        <p:sndAc>
          <p:stSnd>
            <p:snd r:embed="rId1" name="camera.wav"/>
          </p:stSnd>
        </p:sndAc>
      </p:transition>
    </mc:Choice>
    <mc:Fallback xmlns="">
      <p:transition spd="med">
        <p:fade/>
        <p:sndAc>
          <p:stSnd>
            <p:snd r:embed="rId3" name="camera.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5="http://schemas.microsoft.com/office/powerpoint/2012/main">
    <mc:Choice Requires="p15">
      <p:transition spd="med">
        <p15:prstTrans prst="pageCurlDouble"/>
        <p:sndAc>
          <p:stSnd>
            <p:snd r:embed="rId1" name="camera.wav"/>
          </p:stSnd>
        </p:sndAc>
      </p:transition>
    </mc:Choice>
    <mc:Fallback xmlns="">
      <p:transition spd="med">
        <p:fade/>
        <p:sndAc>
          <p:stSnd>
            <p:snd r:embed="rId3" name="camera.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r>
              <a:rPr lang="en-US"/>
              <a:t>Copyright © 2019 Douglas B. Ettinger. All rights reserved</a:t>
            </a:r>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r>
              <a:rPr lang="en-US"/>
              <a:t>Revised 5/11/2019</a:t>
            </a:r>
            <a:endParaRPr lang="en-US" dirty="0"/>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spd="med">
        <p15:prstTrans prst="pageCurlDouble"/>
        <p:sndAc>
          <p:stSnd>
            <p:snd r:embed="rId13" name="camera.wav"/>
          </p:stSnd>
        </p:sndAc>
      </p:transition>
    </mc:Choice>
    <mc:Fallback xmlns="">
      <p:transition spd="med">
        <p:fade/>
        <p:sndAc>
          <p:stSnd>
            <p:snd r:embed="rId15" name="camera.wav"/>
          </p:stSnd>
        </p:sndAc>
      </p:transition>
    </mc:Fallback>
  </mc:AlternateContent>
  <p:hf hd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audio" Target="../media/audio1.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br>
              <a:rPr lang="en-US" dirty="0"/>
            </a:br>
            <a:r>
              <a:rPr lang="en-US" dirty="0"/>
              <a:t>Global Warming and Climate Change – Can It Be Prevented ?</a:t>
            </a:r>
          </a:p>
        </p:txBody>
      </p:sp>
      <p:sp>
        <p:nvSpPr>
          <p:cNvPr id="3" name="Subtitle 2"/>
          <p:cNvSpPr>
            <a:spLocks noGrp="1"/>
          </p:cNvSpPr>
          <p:nvPr>
            <p:ph type="subTitle" idx="1"/>
          </p:nvPr>
        </p:nvSpPr>
        <p:spPr/>
        <p:txBody>
          <a:bodyPr>
            <a:normAutofit lnSpcReduction="10000"/>
          </a:bodyPr>
          <a:lstStyle/>
          <a:p>
            <a:pPr algn="ctr"/>
            <a:r>
              <a:rPr lang="en-US" sz="2800" dirty="0"/>
              <a:t>What Human Measures Are Needed?</a:t>
            </a:r>
            <a:br>
              <a:rPr lang="en-US" sz="2800" dirty="0"/>
            </a:br>
            <a:br>
              <a:rPr lang="en-US" dirty="0"/>
            </a:br>
            <a:br>
              <a:rPr lang="en-US" dirty="0"/>
            </a:br>
            <a:r>
              <a:rPr lang="en-US" dirty="0"/>
              <a:t>By Doug Ettinger</a:t>
            </a:r>
          </a:p>
        </p:txBody>
      </p:sp>
      <p:sp>
        <p:nvSpPr>
          <p:cNvPr id="4" name="Date Placeholder 3">
            <a:extLst>
              <a:ext uri="{FF2B5EF4-FFF2-40B4-BE49-F238E27FC236}">
                <a16:creationId xmlns:a16="http://schemas.microsoft.com/office/drawing/2014/main" id="{E5E21FD6-C128-4443-A279-F3657387A701}"/>
              </a:ext>
            </a:extLst>
          </p:cNvPr>
          <p:cNvSpPr>
            <a:spLocks noGrp="1"/>
          </p:cNvSpPr>
          <p:nvPr>
            <p:ph type="dt" sz="half" idx="10"/>
          </p:nvPr>
        </p:nvSpPr>
        <p:spPr/>
        <p:txBody>
          <a:bodyPr/>
          <a:lstStyle/>
          <a:p>
            <a:r>
              <a:rPr lang="en-US"/>
              <a:t>Copyright © 2019 Douglas B. Ettinger. All rights reserved</a:t>
            </a:r>
            <a:endParaRPr lang="en-US" dirty="0"/>
          </a:p>
        </p:txBody>
      </p:sp>
      <p:sp>
        <p:nvSpPr>
          <p:cNvPr id="5" name="Footer Placeholder 4">
            <a:extLst>
              <a:ext uri="{FF2B5EF4-FFF2-40B4-BE49-F238E27FC236}">
                <a16:creationId xmlns:a16="http://schemas.microsoft.com/office/drawing/2014/main" id="{95F788F0-8873-49FB-8D14-FEC8CD745886}"/>
              </a:ext>
            </a:extLst>
          </p:cNvPr>
          <p:cNvSpPr>
            <a:spLocks noGrp="1"/>
          </p:cNvSpPr>
          <p:nvPr>
            <p:ph type="ftr" sz="quarter" idx="11"/>
          </p:nvPr>
        </p:nvSpPr>
        <p:spPr/>
        <p:txBody>
          <a:bodyPr/>
          <a:lstStyle/>
          <a:p>
            <a:r>
              <a:rPr lang="en-US"/>
              <a:t>Revised 5/11/2019</a:t>
            </a:r>
            <a:endParaRPr lang="en-US" dirty="0"/>
          </a:p>
        </p:txBody>
      </p:sp>
      <p:sp>
        <p:nvSpPr>
          <p:cNvPr id="6" name="Slide Number Placeholder 5">
            <a:extLst>
              <a:ext uri="{FF2B5EF4-FFF2-40B4-BE49-F238E27FC236}">
                <a16:creationId xmlns:a16="http://schemas.microsoft.com/office/drawing/2014/main" id="{38F8AAE9-18E9-4CA2-91EB-D00D00DDFA1A}"/>
              </a:ext>
            </a:extLst>
          </p:cNvPr>
          <p:cNvSpPr>
            <a:spLocks noGrp="1"/>
          </p:cNvSpPr>
          <p:nvPr>
            <p:ph type="sldNum" sz="quarter" idx="12"/>
          </p:nvPr>
        </p:nvSpPr>
        <p:spPr/>
        <p:txBody>
          <a:bodyPr/>
          <a:lstStyle/>
          <a:p>
            <a:fld id="{81FEFA0A-2F20-4B60-98C6-5FFDA469AA1C}" type="slidenum">
              <a:rPr lang="en-US" smtClean="0"/>
              <a:pPr/>
              <a:t>1</a:t>
            </a:fld>
            <a:endParaRPr lang="en-US" dirty="0"/>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5="http://schemas.microsoft.com/office/powerpoint/2012/main">
    <mc:Choice Requires="p15">
      <p:transition spd="med">
        <p15:prstTrans prst="pageCurlDouble"/>
        <p:sndAc>
          <p:stSnd>
            <p:snd r:embed="rId2" name="camera.wav"/>
          </p:stSnd>
        </p:sndAc>
      </p:transition>
    </mc:Choice>
    <mc:Fallback xmlns="">
      <p:transition spd="med">
        <p:fade/>
        <p:sndAc>
          <p:stSnd>
            <p:snd r:embed="rId3" name="camera.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AB06E-C30B-455D-A057-AA5C61AD6551}"/>
              </a:ext>
            </a:extLst>
          </p:cNvPr>
          <p:cNvSpPr>
            <a:spLocks noGrp="1"/>
          </p:cNvSpPr>
          <p:nvPr>
            <p:ph type="title"/>
          </p:nvPr>
        </p:nvSpPr>
        <p:spPr/>
        <p:txBody>
          <a:bodyPr>
            <a:normAutofit fontScale="90000"/>
          </a:bodyPr>
          <a:lstStyle/>
          <a:p>
            <a:pPr algn="ctr"/>
            <a:r>
              <a:rPr lang="en-US" dirty="0"/>
              <a:t>The Record Shows Millions of Years Before Present When Much Higher Temperatures Supported Global Tropical Conditions That Sustained the Dinosaurs</a:t>
            </a:r>
          </a:p>
        </p:txBody>
      </p:sp>
      <p:pic>
        <p:nvPicPr>
          <p:cNvPr id="5" name="Content Placeholder 4">
            <a:extLst>
              <a:ext uri="{FF2B5EF4-FFF2-40B4-BE49-F238E27FC236}">
                <a16:creationId xmlns:a16="http://schemas.microsoft.com/office/drawing/2014/main" id="{0E73F825-D0F8-4B43-847C-78EB48901A6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3813" y="1752601"/>
            <a:ext cx="9601200" cy="3886200"/>
          </a:xfrm>
        </p:spPr>
      </p:pic>
      <p:sp>
        <p:nvSpPr>
          <p:cNvPr id="3" name="Date Placeholder 2">
            <a:extLst>
              <a:ext uri="{FF2B5EF4-FFF2-40B4-BE49-F238E27FC236}">
                <a16:creationId xmlns:a16="http://schemas.microsoft.com/office/drawing/2014/main" id="{B3D28AC1-A239-4560-B53D-5381FB137766}"/>
              </a:ext>
            </a:extLst>
          </p:cNvPr>
          <p:cNvSpPr>
            <a:spLocks noGrp="1"/>
          </p:cNvSpPr>
          <p:nvPr>
            <p:ph type="dt" sz="half" idx="10"/>
          </p:nvPr>
        </p:nvSpPr>
        <p:spPr/>
        <p:txBody>
          <a:bodyPr/>
          <a:lstStyle/>
          <a:p>
            <a:r>
              <a:rPr lang="en-US"/>
              <a:t>Copyright © 2019 Douglas B. Ettinger. All rights reserved</a:t>
            </a:r>
            <a:endParaRPr lang="en-US" dirty="0"/>
          </a:p>
        </p:txBody>
      </p:sp>
      <p:sp>
        <p:nvSpPr>
          <p:cNvPr id="4" name="Footer Placeholder 3">
            <a:extLst>
              <a:ext uri="{FF2B5EF4-FFF2-40B4-BE49-F238E27FC236}">
                <a16:creationId xmlns:a16="http://schemas.microsoft.com/office/drawing/2014/main" id="{075C19AE-687B-4845-BE76-61C0D483731A}"/>
              </a:ext>
            </a:extLst>
          </p:cNvPr>
          <p:cNvSpPr>
            <a:spLocks noGrp="1"/>
          </p:cNvSpPr>
          <p:nvPr>
            <p:ph type="ftr" sz="quarter" idx="11"/>
          </p:nvPr>
        </p:nvSpPr>
        <p:spPr/>
        <p:txBody>
          <a:bodyPr/>
          <a:lstStyle/>
          <a:p>
            <a:r>
              <a:rPr lang="en-US"/>
              <a:t>Revised 5/11/2019</a:t>
            </a:r>
            <a:endParaRPr lang="en-US" dirty="0"/>
          </a:p>
        </p:txBody>
      </p:sp>
      <p:sp>
        <p:nvSpPr>
          <p:cNvPr id="6" name="Slide Number Placeholder 5">
            <a:extLst>
              <a:ext uri="{FF2B5EF4-FFF2-40B4-BE49-F238E27FC236}">
                <a16:creationId xmlns:a16="http://schemas.microsoft.com/office/drawing/2014/main" id="{1EC4D1F3-F26E-4978-98DA-1CCA606E1AC1}"/>
              </a:ext>
            </a:extLst>
          </p:cNvPr>
          <p:cNvSpPr>
            <a:spLocks noGrp="1"/>
          </p:cNvSpPr>
          <p:nvPr>
            <p:ph type="sldNum" sz="quarter" idx="12"/>
          </p:nvPr>
        </p:nvSpPr>
        <p:spPr/>
        <p:txBody>
          <a:bodyPr/>
          <a:lstStyle/>
          <a:p>
            <a:fld id="{81FEFA0A-2F20-4B60-98C6-5FFDA469AA1C}" type="slidenum">
              <a:rPr lang="en-US" smtClean="0"/>
              <a:pPr/>
              <a:t>10</a:t>
            </a:fld>
            <a:endParaRPr lang="en-US" dirty="0"/>
          </a:p>
        </p:txBody>
      </p:sp>
    </p:spTree>
    <p:extLst>
      <p:ext uri="{BB962C8B-B14F-4D97-AF65-F5344CB8AC3E}">
        <p14:creationId xmlns:p14="http://schemas.microsoft.com/office/powerpoint/2010/main" val="3888046147"/>
      </p:ext>
    </p:extLst>
  </p:cSld>
  <p:clrMapOvr>
    <a:masterClrMapping/>
  </p:clrMapOvr>
  <mc:AlternateContent xmlns:mc="http://schemas.openxmlformats.org/markup-compatibility/2006" xmlns:p15="http://schemas.microsoft.com/office/powerpoint/2012/main">
    <mc:Choice Requires="p15">
      <p:transition spd="med">
        <p15:prstTrans prst="pageCurlDouble"/>
        <p:sndAc>
          <p:stSnd>
            <p:snd r:embed="rId2" name="camera.wav"/>
          </p:stSnd>
        </p:sndAc>
      </p:transition>
    </mc:Choice>
    <mc:Fallback xmlns="">
      <p:transition spd="med">
        <p:fade/>
        <p:sndAc>
          <p:stSnd>
            <p:snd r:embed="rId4" name="camera.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DE8AA-BAF8-4444-A5A7-8A30C434E638}"/>
              </a:ext>
            </a:extLst>
          </p:cNvPr>
          <p:cNvSpPr>
            <a:spLocks noGrp="1"/>
          </p:cNvSpPr>
          <p:nvPr>
            <p:ph type="title"/>
          </p:nvPr>
        </p:nvSpPr>
        <p:spPr/>
        <p:txBody>
          <a:bodyPr>
            <a:normAutofit fontScale="90000"/>
          </a:bodyPr>
          <a:lstStyle/>
          <a:p>
            <a:pPr algn="ctr"/>
            <a:r>
              <a:rPr lang="en-US" dirty="0"/>
              <a:t>Vostok Ice Core Data Shows Many Correlations, But No Definitive Reason for CO</a:t>
            </a:r>
            <a:r>
              <a:rPr lang="en-US" baseline="-25000" dirty="0"/>
              <a:t>2 </a:t>
            </a:r>
            <a:r>
              <a:rPr lang="en-US" dirty="0"/>
              <a:t>Causing These Cycles.</a:t>
            </a:r>
          </a:p>
        </p:txBody>
      </p:sp>
      <p:pic>
        <p:nvPicPr>
          <p:cNvPr id="5" name="Content Placeholder 4">
            <a:extLst>
              <a:ext uri="{FF2B5EF4-FFF2-40B4-BE49-F238E27FC236}">
                <a16:creationId xmlns:a16="http://schemas.microsoft.com/office/drawing/2014/main" id="{FE9B1400-C84A-4AC4-A059-CE1255B88D3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3812" y="1503947"/>
            <a:ext cx="9830071" cy="4804042"/>
          </a:xfrm>
        </p:spPr>
      </p:pic>
      <p:sp>
        <p:nvSpPr>
          <p:cNvPr id="3" name="Date Placeholder 2">
            <a:extLst>
              <a:ext uri="{FF2B5EF4-FFF2-40B4-BE49-F238E27FC236}">
                <a16:creationId xmlns:a16="http://schemas.microsoft.com/office/drawing/2014/main" id="{C4E14034-E08C-465A-98B6-573D1E91544B}"/>
              </a:ext>
            </a:extLst>
          </p:cNvPr>
          <p:cNvSpPr>
            <a:spLocks noGrp="1"/>
          </p:cNvSpPr>
          <p:nvPr>
            <p:ph type="dt" sz="half" idx="10"/>
          </p:nvPr>
        </p:nvSpPr>
        <p:spPr/>
        <p:txBody>
          <a:bodyPr/>
          <a:lstStyle/>
          <a:p>
            <a:r>
              <a:rPr lang="en-US"/>
              <a:t>Copyright © 2019 Douglas B. Ettinger. All rights reserved</a:t>
            </a:r>
            <a:endParaRPr lang="en-US" dirty="0"/>
          </a:p>
        </p:txBody>
      </p:sp>
      <p:sp>
        <p:nvSpPr>
          <p:cNvPr id="4" name="Footer Placeholder 3">
            <a:extLst>
              <a:ext uri="{FF2B5EF4-FFF2-40B4-BE49-F238E27FC236}">
                <a16:creationId xmlns:a16="http://schemas.microsoft.com/office/drawing/2014/main" id="{B7FE04A6-A567-4481-9BA8-29D7EED4E89B}"/>
              </a:ext>
            </a:extLst>
          </p:cNvPr>
          <p:cNvSpPr>
            <a:spLocks noGrp="1"/>
          </p:cNvSpPr>
          <p:nvPr>
            <p:ph type="ftr" sz="quarter" idx="11"/>
          </p:nvPr>
        </p:nvSpPr>
        <p:spPr/>
        <p:txBody>
          <a:bodyPr/>
          <a:lstStyle/>
          <a:p>
            <a:r>
              <a:rPr lang="en-US"/>
              <a:t>Revised 5/11/2019</a:t>
            </a:r>
            <a:endParaRPr lang="en-US" dirty="0"/>
          </a:p>
        </p:txBody>
      </p:sp>
      <p:sp>
        <p:nvSpPr>
          <p:cNvPr id="6" name="Slide Number Placeholder 5">
            <a:extLst>
              <a:ext uri="{FF2B5EF4-FFF2-40B4-BE49-F238E27FC236}">
                <a16:creationId xmlns:a16="http://schemas.microsoft.com/office/drawing/2014/main" id="{C1F69A45-BAE4-46E7-B727-6175A04BB454}"/>
              </a:ext>
            </a:extLst>
          </p:cNvPr>
          <p:cNvSpPr>
            <a:spLocks noGrp="1"/>
          </p:cNvSpPr>
          <p:nvPr>
            <p:ph type="sldNum" sz="quarter" idx="12"/>
          </p:nvPr>
        </p:nvSpPr>
        <p:spPr/>
        <p:txBody>
          <a:bodyPr/>
          <a:lstStyle/>
          <a:p>
            <a:fld id="{81FEFA0A-2F20-4B60-98C6-5FFDA469AA1C}" type="slidenum">
              <a:rPr lang="en-US" smtClean="0"/>
              <a:pPr/>
              <a:t>11</a:t>
            </a:fld>
            <a:endParaRPr lang="en-US" dirty="0"/>
          </a:p>
        </p:txBody>
      </p:sp>
    </p:spTree>
    <p:extLst>
      <p:ext uri="{BB962C8B-B14F-4D97-AF65-F5344CB8AC3E}">
        <p14:creationId xmlns:p14="http://schemas.microsoft.com/office/powerpoint/2010/main" val="1770768187"/>
      </p:ext>
    </p:extLst>
  </p:cSld>
  <p:clrMapOvr>
    <a:masterClrMapping/>
  </p:clrMapOvr>
  <mc:AlternateContent xmlns:mc="http://schemas.openxmlformats.org/markup-compatibility/2006" xmlns:p15="http://schemas.microsoft.com/office/powerpoint/2012/main">
    <mc:Choice Requires="p15">
      <p:transition spd="med">
        <p15:prstTrans prst="pageCurlDouble"/>
        <p:sndAc>
          <p:stSnd>
            <p:snd r:embed="rId2" name="camera.wav"/>
          </p:stSnd>
        </p:sndAc>
      </p:transition>
    </mc:Choice>
    <mc:Fallback xmlns="">
      <p:transition spd="med">
        <p:fade/>
        <p:sndAc>
          <p:stSnd>
            <p:snd r:embed="rId4" name="camera.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38387-47A8-454F-B113-6DF40F5B1917}"/>
              </a:ext>
            </a:extLst>
          </p:cNvPr>
          <p:cNvSpPr>
            <a:spLocks noGrp="1"/>
          </p:cNvSpPr>
          <p:nvPr>
            <p:ph type="title"/>
          </p:nvPr>
        </p:nvSpPr>
        <p:spPr/>
        <p:txBody>
          <a:bodyPr/>
          <a:lstStyle/>
          <a:p>
            <a:pPr algn="ctr"/>
            <a:r>
              <a:rPr lang="en-US" dirty="0"/>
              <a:t>Milankovitch cycles of orbital factors change the Earth’s climate over thousand of years.</a:t>
            </a:r>
          </a:p>
        </p:txBody>
      </p:sp>
      <p:pic>
        <p:nvPicPr>
          <p:cNvPr id="5" name="Content Placeholder 4">
            <a:extLst>
              <a:ext uri="{FF2B5EF4-FFF2-40B4-BE49-F238E27FC236}">
                <a16:creationId xmlns:a16="http://schemas.microsoft.com/office/drawing/2014/main" id="{53B3674E-094C-459D-A78B-4CE43219E83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72703" y="1524000"/>
            <a:ext cx="7010399" cy="4581053"/>
          </a:xfrm>
        </p:spPr>
      </p:pic>
      <p:sp>
        <p:nvSpPr>
          <p:cNvPr id="3" name="Date Placeholder 2">
            <a:extLst>
              <a:ext uri="{FF2B5EF4-FFF2-40B4-BE49-F238E27FC236}">
                <a16:creationId xmlns:a16="http://schemas.microsoft.com/office/drawing/2014/main" id="{133ED0EB-9BCF-49C5-AD7A-0F918BA87CF8}"/>
              </a:ext>
            </a:extLst>
          </p:cNvPr>
          <p:cNvSpPr>
            <a:spLocks noGrp="1"/>
          </p:cNvSpPr>
          <p:nvPr>
            <p:ph type="dt" sz="half" idx="10"/>
          </p:nvPr>
        </p:nvSpPr>
        <p:spPr/>
        <p:txBody>
          <a:bodyPr/>
          <a:lstStyle/>
          <a:p>
            <a:r>
              <a:rPr lang="en-US"/>
              <a:t>Copyright © 2019 Douglas B. Ettinger. All rights reserved</a:t>
            </a:r>
            <a:endParaRPr lang="en-US" dirty="0"/>
          </a:p>
        </p:txBody>
      </p:sp>
      <p:sp>
        <p:nvSpPr>
          <p:cNvPr id="4" name="Footer Placeholder 3">
            <a:extLst>
              <a:ext uri="{FF2B5EF4-FFF2-40B4-BE49-F238E27FC236}">
                <a16:creationId xmlns:a16="http://schemas.microsoft.com/office/drawing/2014/main" id="{5B49AE62-1DE6-47C3-AA89-EEAAA2C67E24}"/>
              </a:ext>
            </a:extLst>
          </p:cNvPr>
          <p:cNvSpPr>
            <a:spLocks noGrp="1"/>
          </p:cNvSpPr>
          <p:nvPr>
            <p:ph type="ftr" sz="quarter" idx="11"/>
          </p:nvPr>
        </p:nvSpPr>
        <p:spPr/>
        <p:txBody>
          <a:bodyPr/>
          <a:lstStyle/>
          <a:p>
            <a:r>
              <a:rPr lang="en-US"/>
              <a:t>Revised 5/11/2019</a:t>
            </a:r>
            <a:endParaRPr lang="en-US" dirty="0"/>
          </a:p>
        </p:txBody>
      </p:sp>
      <p:sp>
        <p:nvSpPr>
          <p:cNvPr id="6" name="Slide Number Placeholder 5">
            <a:extLst>
              <a:ext uri="{FF2B5EF4-FFF2-40B4-BE49-F238E27FC236}">
                <a16:creationId xmlns:a16="http://schemas.microsoft.com/office/drawing/2014/main" id="{AE8715E0-8DD8-4BF6-8C7E-2E1E9079FA54}"/>
              </a:ext>
            </a:extLst>
          </p:cNvPr>
          <p:cNvSpPr>
            <a:spLocks noGrp="1"/>
          </p:cNvSpPr>
          <p:nvPr>
            <p:ph type="sldNum" sz="quarter" idx="12"/>
          </p:nvPr>
        </p:nvSpPr>
        <p:spPr/>
        <p:txBody>
          <a:bodyPr/>
          <a:lstStyle/>
          <a:p>
            <a:fld id="{81FEFA0A-2F20-4B60-98C6-5FFDA469AA1C}" type="slidenum">
              <a:rPr lang="en-US" smtClean="0"/>
              <a:pPr/>
              <a:t>12</a:t>
            </a:fld>
            <a:endParaRPr lang="en-US" dirty="0"/>
          </a:p>
        </p:txBody>
      </p:sp>
    </p:spTree>
    <p:extLst>
      <p:ext uri="{BB962C8B-B14F-4D97-AF65-F5344CB8AC3E}">
        <p14:creationId xmlns:p14="http://schemas.microsoft.com/office/powerpoint/2010/main" val="3295373370"/>
      </p:ext>
    </p:extLst>
  </p:cSld>
  <p:clrMapOvr>
    <a:masterClrMapping/>
  </p:clrMapOvr>
  <mc:AlternateContent xmlns:mc="http://schemas.openxmlformats.org/markup-compatibility/2006" xmlns:p15="http://schemas.microsoft.com/office/powerpoint/2012/main">
    <mc:Choice Requires="p15">
      <p:transition spd="med">
        <p15:prstTrans prst="pageCurlDouble"/>
        <p:sndAc>
          <p:stSnd>
            <p:snd r:embed="rId2" name="camera.wav"/>
          </p:stSnd>
        </p:sndAc>
      </p:transition>
    </mc:Choice>
    <mc:Fallback xmlns="">
      <p:transition spd="med">
        <p:fade/>
        <p:sndAc>
          <p:stSnd>
            <p:snd r:embed="rId4" name="camera.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8CAFD-762A-427D-98CF-11F2B1693CD4}"/>
              </a:ext>
            </a:extLst>
          </p:cNvPr>
          <p:cNvSpPr>
            <a:spLocks noGrp="1"/>
          </p:cNvSpPr>
          <p:nvPr>
            <p:ph type="title"/>
          </p:nvPr>
        </p:nvSpPr>
        <p:spPr/>
        <p:txBody>
          <a:bodyPr>
            <a:normAutofit/>
          </a:bodyPr>
          <a:lstStyle/>
          <a:p>
            <a:pPr algn="ctr"/>
            <a:r>
              <a:rPr lang="en-US" dirty="0"/>
              <a:t>Milankovitch hypothesis cannot explain all the observations of climate data</a:t>
            </a:r>
          </a:p>
        </p:txBody>
      </p:sp>
      <p:sp>
        <p:nvSpPr>
          <p:cNvPr id="3" name="Content Placeholder 2">
            <a:extLst>
              <a:ext uri="{FF2B5EF4-FFF2-40B4-BE49-F238E27FC236}">
                <a16:creationId xmlns:a16="http://schemas.microsoft.com/office/drawing/2014/main" id="{42E970E8-006F-4E49-94CD-03CDDF4E21BA}"/>
              </a:ext>
            </a:extLst>
          </p:cNvPr>
          <p:cNvSpPr>
            <a:spLocks noGrp="1"/>
          </p:cNvSpPr>
          <p:nvPr>
            <p:ph sz="half" idx="1"/>
          </p:nvPr>
        </p:nvSpPr>
        <p:spPr/>
        <p:txBody>
          <a:bodyPr>
            <a:normAutofit fontScale="92500" lnSpcReduction="10000"/>
          </a:bodyPr>
          <a:lstStyle/>
          <a:p>
            <a:r>
              <a:rPr lang="en-US" dirty="0"/>
              <a:t>Ice core data and </a:t>
            </a:r>
            <a:r>
              <a:rPr lang="en-US" baseline="30000" dirty="0"/>
              <a:t>18</a:t>
            </a:r>
            <a:r>
              <a:rPr lang="en-US" dirty="0"/>
              <a:t>O benthic forams match M-cycles but do not always match periods of glaciation.</a:t>
            </a:r>
          </a:p>
          <a:p>
            <a:r>
              <a:rPr lang="en-US" dirty="0"/>
              <a:t>M-cycles are due to orbital characteristics:  axial tilt, eccentricity of orbit, longitude of perihelion, precession index, and solar insolation.</a:t>
            </a:r>
          </a:p>
          <a:p>
            <a:r>
              <a:rPr lang="en-US" dirty="0"/>
              <a:t>Benthic forams and ice core data are important proxies for past sea level and temperature, but is this correct?</a:t>
            </a:r>
          </a:p>
          <a:p>
            <a:endParaRPr lang="en-US" dirty="0"/>
          </a:p>
        </p:txBody>
      </p:sp>
      <p:sp>
        <p:nvSpPr>
          <p:cNvPr id="4" name="Content Placeholder 3">
            <a:extLst>
              <a:ext uri="{FF2B5EF4-FFF2-40B4-BE49-F238E27FC236}">
                <a16:creationId xmlns:a16="http://schemas.microsoft.com/office/drawing/2014/main" id="{760B7BDC-9140-4FD1-9F23-6B7E95B08B3E}"/>
              </a:ext>
            </a:extLst>
          </p:cNvPr>
          <p:cNvSpPr>
            <a:spLocks noGrp="1"/>
          </p:cNvSpPr>
          <p:nvPr>
            <p:ph sz="half" idx="2"/>
          </p:nvPr>
        </p:nvSpPr>
        <p:spPr/>
        <p:txBody>
          <a:bodyPr>
            <a:normAutofit fontScale="92500" lnSpcReduction="10000"/>
          </a:bodyPr>
          <a:lstStyle/>
          <a:p>
            <a:r>
              <a:rPr lang="en-US" dirty="0"/>
              <a:t>These cycles do not account for temperature changes due to Sun’s output.</a:t>
            </a:r>
          </a:p>
          <a:p>
            <a:r>
              <a:rPr lang="en-US" dirty="0"/>
              <a:t>Volcanism causes variances in CO</a:t>
            </a:r>
            <a:r>
              <a:rPr lang="en-US" baseline="-25000" dirty="0"/>
              <a:t>2 </a:t>
            </a:r>
            <a:r>
              <a:rPr lang="en-US" dirty="0"/>
              <a:t>releases, and changes ocean temperatures due to more dust shielding solar radiation.</a:t>
            </a:r>
          </a:p>
          <a:p>
            <a:r>
              <a:rPr lang="en-US" dirty="0"/>
              <a:t>Changes in CO</a:t>
            </a:r>
            <a:r>
              <a:rPr lang="en-US" baseline="-25000" dirty="0"/>
              <a:t>2 </a:t>
            </a:r>
            <a:r>
              <a:rPr lang="en-US" dirty="0"/>
              <a:t>track ocean surface temperatures, not man’s carbon emissions. </a:t>
            </a:r>
          </a:p>
          <a:p>
            <a:r>
              <a:rPr lang="en-US" dirty="0"/>
              <a:t>The feedback loop between CO</a:t>
            </a:r>
            <a:r>
              <a:rPr lang="en-US" baseline="-25000" dirty="0"/>
              <a:t>2 </a:t>
            </a:r>
            <a:r>
              <a:rPr lang="en-US" dirty="0"/>
              <a:t>and ocean temperature is really unknown.</a:t>
            </a:r>
          </a:p>
        </p:txBody>
      </p:sp>
      <p:sp>
        <p:nvSpPr>
          <p:cNvPr id="5" name="Date Placeholder 4">
            <a:extLst>
              <a:ext uri="{FF2B5EF4-FFF2-40B4-BE49-F238E27FC236}">
                <a16:creationId xmlns:a16="http://schemas.microsoft.com/office/drawing/2014/main" id="{F5DA5BBF-A060-4826-8188-B841AD5CBF82}"/>
              </a:ext>
            </a:extLst>
          </p:cNvPr>
          <p:cNvSpPr>
            <a:spLocks noGrp="1"/>
          </p:cNvSpPr>
          <p:nvPr>
            <p:ph type="dt" sz="half" idx="10"/>
          </p:nvPr>
        </p:nvSpPr>
        <p:spPr/>
        <p:txBody>
          <a:bodyPr/>
          <a:lstStyle/>
          <a:p>
            <a:r>
              <a:rPr lang="en-US"/>
              <a:t>Copyright © 2019 Douglas B. Ettinger. All rights reserved</a:t>
            </a:r>
            <a:endParaRPr lang="en-US" dirty="0"/>
          </a:p>
        </p:txBody>
      </p:sp>
      <p:sp>
        <p:nvSpPr>
          <p:cNvPr id="6" name="Footer Placeholder 5">
            <a:extLst>
              <a:ext uri="{FF2B5EF4-FFF2-40B4-BE49-F238E27FC236}">
                <a16:creationId xmlns:a16="http://schemas.microsoft.com/office/drawing/2014/main" id="{6CD033E5-6322-4E09-BAC5-C16C938C8B82}"/>
              </a:ext>
            </a:extLst>
          </p:cNvPr>
          <p:cNvSpPr>
            <a:spLocks noGrp="1"/>
          </p:cNvSpPr>
          <p:nvPr>
            <p:ph type="ftr" sz="quarter" idx="11"/>
          </p:nvPr>
        </p:nvSpPr>
        <p:spPr/>
        <p:txBody>
          <a:bodyPr/>
          <a:lstStyle/>
          <a:p>
            <a:r>
              <a:rPr lang="en-US"/>
              <a:t>Revised 5/11/2019</a:t>
            </a:r>
            <a:endParaRPr lang="en-US" dirty="0"/>
          </a:p>
        </p:txBody>
      </p:sp>
      <p:sp>
        <p:nvSpPr>
          <p:cNvPr id="7" name="Slide Number Placeholder 6">
            <a:extLst>
              <a:ext uri="{FF2B5EF4-FFF2-40B4-BE49-F238E27FC236}">
                <a16:creationId xmlns:a16="http://schemas.microsoft.com/office/drawing/2014/main" id="{223E827D-B795-4941-977F-CFC1338A84C3}"/>
              </a:ext>
            </a:extLst>
          </p:cNvPr>
          <p:cNvSpPr>
            <a:spLocks noGrp="1"/>
          </p:cNvSpPr>
          <p:nvPr>
            <p:ph type="sldNum" sz="quarter" idx="12"/>
          </p:nvPr>
        </p:nvSpPr>
        <p:spPr/>
        <p:txBody>
          <a:bodyPr/>
          <a:lstStyle/>
          <a:p>
            <a:fld id="{81FEFA0A-2F20-4B60-98C6-5FFDA469AA1C}" type="slidenum">
              <a:rPr lang="en-US" smtClean="0"/>
              <a:pPr/>
              <a:t>13</a:t>
            </a:fld>
            <a:endParaRPr lang="en-US" dirty="0"/>
          </a:p>
        </p:txBody>
      </p:sp>
    </p:spTree>
    <p:extLst>
      <p:ext uri="{BB962C8B-B14F-4D97-AF65-F5344CB8AC3E}">
        <p14:creationId xmlns:p14="http://schemas.microsoft.com/office/powerpoint/2010/main" val="1579015606"/>
      </p:ext>
    </p:extLst>
  </p:cSld>
  <p:clrMapOvr>
    <a:masterClrMapping/>
  </p:clrMapOvr>
  <mc:AlternateContent xmlns:mc="http://schemas.openxmlformats.org/markup-compatibility/2006" xmlns:p15="http://schemas.microsoft.com/office/powerpoint/2012/main">
    <mc:Choice Requires="p15">
      <p:transition spd="med">
        <p15:prstTrans prst="pageCurlDouble"/>
        <p:sndAc>
          <p:stSnd>
            <p:snd r:embed="rId2" name="camera.wav"/>
          </p:stSnd>
        </p:sndAc>
      </p:transition>
    </mc:Choice>
    <mc:Fallback xmlns="">
      <p:transition spd="med">
        <p:fade/>
        <p:sndAc>
          <p:stSnd>
            <p:snd r:embed="rId3" name="camera.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F95B-176A-4895-92BB-35C882A78AEC}"/>
              </a:ext>
            </a:extLst>
          </p:cNvPr>
          <p:cNvSpPr>
            <a:spLocks noGrp="1"/>
          </p:cNvSpPr>
          <p:nvPr>
            <p:ph type="title"/>
          </p:nvPr>
        </p:nvSpPr>
        <p:spPr/>
        <p:txBody>
          <a:bodyPr>
            <a:normAutofit fontScale="90000"/>
          </a:bodyPr>
          <a:lstStyle/>
          <a:p>
            <a:pPr algn="ctr"/>
            <a:r>
              <a:rPr lang="en-US" dirty="0"/>
              <a:t>Are the variations of natural fluxes more the cause for rising CO</a:t>
            </a:r>
            <a:r>
              <a:rPr lang="en-US" baseline="-25000" dirty="0"/>
              <a:t>2 </a:t>
            </a:r>
            <a:r>
              <a:rPr lang="en-US" dirty="0"/>
              <a:t>levels than fossil fuel emissions?</a:t>
            </a:r>
          </a:p>
        </p:txBody>
      </p:sp>
      <p:pic>
        <p:nvPicPr>
          <p:cNvPr id="8" name="Content Placeholder 7">
            <a:extLst>
              <a:ext uri="{FF2B5EF4-FFF2-40B4-BE49-F238E27FC236}">
                <a16:creationId xmlns:a16="http://schemas.microsoft.com/office/drawing/2014/main" id="{C3348FB8-5819-4FE3-9CE8-4330864FB8B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6212" y="1524000"/>
            <a:ext cx="9296399" cy="4784911"/>
          </a:xfrm>
        </p:spPr>
      </p:pic>
      <p:sp>
        <p:nvSpPr>
          <p:cNvPr id="3" name="Date Placeholder 2">
            <a:extLst>
              <a:ext uri="{FF2B5EF4-FFF2-40B4-BE49-F238E27FC236}">
                <a16:creationId xmlns:a16="http://schemas.microsoft.com/office/drawing/2014/main" id="{669E3FB6-8577-4FF4-84EF-6EE3591E0EE4}"/>
              </a:ext>
            </a:extLst>
          </p:cNvPr>
          <p:cNvSpPr>
            <a:spLocks noGrp="1"/>
          </p:cNvSpPr>
          <p:nvPr>
            <p:ph type="dt" sz="half" idx="10"/>
          </p:nvPr>
        </p:nvSpPr>
        <p:spPr/>
        <p:txBody>
          <a:bodyPr/>
          <a:lstStyle/>
          <a:p>
            <a:r>
              <a:rPr lang="en-US"/>
              <a:t>Copyright © 2019 Douglas B. Ettinger. All rights reserved</a:t>
            </a:r>
            <a:endParaRPr lang="en-US" dirty="0"/>
          </a:p>
        </p:txBody>
      </p:sp>
      <p:sp>
        <p:nvSpPr>
          <p:cNvPr id="4" name="Footer Placeholder 3">
            <a:extLst>
              <a:ext uri="{FF2B5EF4-FFF2-40B4-BE49-F238E27FC236}">
                <a16:creationId xmlns:a16="http://schemas.microsoft.com/office/drawing/2014/main" id="{6A54FE99-7C2D-44C7-8865-4089C72637E3}"/>
              </a:ext>
            </a:extLst>
          </p:cNvPr>
          <p:cNvSpPr>
            <a:spLocks noGrp="1"/>
          </p:cNvSpPr>
          <p:nvPr>
            <p:ph type="ftr" sz="quarter" idx="11"/>
          </p:nvPr>
        </p:nvSpPr>
        <p:spPr/>
        <p:txBody>
          <a:bodyPr/>
          <a:lstStyle/>
          <a:p>
            <a:r>
              <a:rPr lang="en-US"/>
              <a:t>Revised 5/11/2019</a:t>
            </a:r>
            <a:endParaRPr lang="en-US" dirty="0"/>
          </a:p>
        </p:txBody>
      </p:sp>
      <p:sp>
        <p:nvSpPr>
          <p:cNvPr id="5" name="Slide Number Placeholder 4">
            <a:extLst>
              <a:ext uri="{FF2B5EF4-FFF2-40B4-BE49-F238E27FC236}">
                <a16:creationId xmlns:a16="http://schemas.microsoft.com/office/drawing/2014/main" id="{707BD63B-EFB7-431C-9E98-B25F0A02B130}"/>
              </a:ext>
            </a:extLst>
          </p:cNvPr>
          <p:cNvSpPr>
            <a:spLocks noGrp="1"/>
          </p:cNvSpPr>
          <p:nvPr>
            <p:ph type="sldNum" sz="quarter" idx="12"/>
          </p:nvPr>
        </p:nvSpPr>
        <p:spPr/>
        <p:txBody>
          <a:bodyPr/>
          <a:lstStyle/>
          <a:p>
            <a:fld id="{81FEFA0A-2F20-4B60-98C6-5FFDA469AA1C}" type="slidenum">
              <a:rPr lang="en-US" smtClean="0"/>
              <a:pPr/>
              <a:t>14</a:t>
            </a:fld>
            <a:endParaRPr lang="en-US" dirty="0"/>
          </a:p>
        </p:txBody>
      </p:sp>
    </p:spTree>
    <p:extLst>
      <p:ext uri="{BB962C8B-B14F-4D97-AF65-F5344CB8AC3E}">
        <p14:creationId xmlns:p14="http://schemas.microsoft.com/office/powerpoint/2010/main" val="314003997"/>
      </p:ext>
    </p:extLst>
  </p:cSld>
  <p:clrMapOvr>
    <a:masterClrMapping/>
  </p:clrMapOvr>
  <mc:AlternateContent xmlns:mc="http://schemas.openxmlformats.org/markup-compatibility/2006" xmlns:p15="http://schemas.microsoft.com/office/powerpoint/2012/main">
    <mc:Choice Requires="p15">
      <p:transition spd="med">
        <p15:prstTrans prst="pageCurlDouble"/>
        <p:sndAc>
          <p:stSnd>
            <p:snd r:embed="rId2" name="camera.wav"/>
          </p:stSnd>
        </p:sndAc>
      </p:transition>
    </mc:Choice>
    <mc:Fallback xmlns="">
      <p:transition spd="med">
        <p:fade/>
        <p:sndAc>
          <p:stSnd>
            <p:snd r:embed="rId4" name="camera.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91608-5CFE-463D-93FC-6B81967EB5BD}"/>
              </a:ext>
            </a:extLst>
          </p:cNvPr>
          <p:cNvSpPr>
            <a:spLocks noGrp="1"/>
          </p:cNvSpPr>
          <p:nvPr>
            <p:ph type="title"/>
          </p:nvPr>
        </p:nvSpPr>
        <p:spPr/>
        <p:txBody>
          <a:bodyPr/>
          <a:lstStyle/>
          <a:p>
            <a:pPr algn="ctr"/>
            <a:r>
              <a:rPr lang="en-US" dirty="0"/>
              <a:t>Natural sources of CO</a:t>
            </a:r>
            <a:r>
              <a:rPr lang="en-US" baseline="-25000" dirty="0"/>
              <a:t>2 </a:t>
            </a:r>
            <a:r>
              <a:rPr lang="en-US" dirty="0"/>
              <a:t>are 10 times more likely to change atmospheric levels.</a:t>
            </a:r>
          </a:p>
        </p:txBody>
      </p:sp>
      <p:sp>
        <p:nvSpPr>
          <p:cNvPr id="3" name="Content Placeholder 2">
            <a:extLst>
              <a:ext uri="{FF2B5EF4-FFF2-40B4-BE49-F238E27FC236}">
                <a16:creationId xmlns:a16="http://schemas.microsoft.com/office/drawing/2014/main" id="{2704DC22-B457-4B3B-862D-BD448A976B44}"/>
              </a:ext>
            </a:extLst>
          </p:cNvPr>
          <p:cNvSpPr>
            <a:spLocks noGrp="1"/>
          </p:cNvSpPr>
          <p:nvPr>
            <p:ph idx="1"/>
          </p:nvPr>
        </p:nvSpPr>
        <p:spPr/>
        <p:txBody>
          <a:bodyPr>
            <a:normAutofit/>
          </a:bodyPr>
          <a:lstStyle/>
          <a:p>
            <a:r>
              <a:rPr lang="en-US" sz="2800" b="1" dirty="0"/>
              <a:t>The warming ocean surface is the biggest factor by absorbing less than the normal amount of CO</a:t>
            </a:r>
            <a:r>
              <a:rPr lang="en-US" sz="2800" b="1" baseline="-25000" dirty="0"/>
              <a:t>2</a:t>
            </a:r>
            <a:r>
              <a:rPr lang="en-US" sz="2800" b="1" dirty="0"/>
              <a:t>.</a:t>
            </a:r>
          </a:p>
          <a:p>
            <a:r>
              <a:rPr lang="en-US" dirty="0"/>
              <a:t>More polluted oceans kill surface life, and, hence, absorb less CO</a:t>
            </a:r>
            <a:r>
              <a:rPr lang="en-US" baseline="-25000" dirty="0"/>
              <a:t>2</a:t>
            </a:r>
            <a:r>
              <a:rPr lang="en-US" dirty="0"/>
              <a:t>.</a:t>
            </a:r>
          </a:p>
          <a:p>
            <a:r>
              <a:rPr lang="en-US" dirty="0"/>
              <a:t>Continued deforestation and desertification reduce CO</a:t>
            </a:r>
            <a:r>
              <a:rPr lang="en-US" baseline="-25000" dirty="0"/>
              <a:t>2 </a:t>
            </a:r>
            <a:r>
              <a:rPr lang="en-US" dirty="0"/>
              <a:t>absorption by reducing vegetation.</a:t>
            </a:r>
          </a:p>
          <a:p>
            <a:r>
              <a:rPr lang="en-US" dirty="0"/>
              <a:t>Volcanic eruptions release large amounts of CO</a:t>
            </a:r>
            <a:r>
              <a:rPr lang="en-US" baseline="-25000" dirty="0"/>
              <a:t>2 </a:t>
            </a:r>
            <a:r>
              <a:rPr lang="en-US" dirty="0"/>
              <a:t>that may take decades to recycle.</a:t>
            </a:r>
          </a:p>
          <a:p>
            <a:r>
              <a:rPr lang="en-US" b="1" i="1" dirty="0"/>
              <a:t>Perhaps a bigger CONCERN should be made for the reduction of O</a:t>
            </a:r>
            <a:r>
              <a:rPr lang="en-US" b="1" i="1" baseline="-25000" dirty="0"/>
              <a:t>2  </a:t>
            </a:r>
            <a:r>
              <a:rPr lang="en-US" b="1" i="1" dirty="0"/>
              <a:t>levels for adequate healthy life for man and other fauna.</a:t>
            </a:r>
          </a:p>
          <a:p>
            <a:endParaRPr lang="en-US" dirty="0"/>
          </a:p>
        </p:txBody>
      </p:sp>
      <p:sp>
        <p:nvSpPr>
          <p:cNvPr id="4" name="Date Placeholder 3">
            <a:extLst>
              <a:ext uri="{FF2B5EF4-FFF2-40B4-BE49-F238E27FC236}">
                <a16:creationId xmlns:a16="http://schemas.microsoft.com/office/drawing/2014/main" id="{4265402F-D37C-4533-B05D-D88B657102FA}"/>
              </a:ext>
            </a:extLst>
          </p:cNvPr>
          <p:cNvSpPr>
            <a:spLocks noGrp="1"/>
          </p:cNvSpPr>
          <p:nvPr>
            <p:ph type="dt" sz="half" idx="10"/>
          </p:nvPr>
        </p:nvSpPr>
        <p:spPr/>
        <p:txBody>
          <a:bodyPr/>
          <a:lstStyle/>
          <a:p>
            <a:r>
              <a:rPr lang="en-US"/>
              <a:t>Copyright © 2019 Douglas B. Ettinger. All rights reserved</a:t>
            </a:r>
            <a:endParaRPr lang="en-US" dirty="0"/>
          </a:p>
        </p:txBody>
      </p:sp>
      <p:sp>
        <p:nvSpPr>
          <p:cNvPr id="5" name="Footer Placeholder 4">
            <a:extLst>
              <a:ext uri="{FF2B5EF4-FFF2-40B4-BE49-F238E27FC236}">
                <a16:creationId xmlns:a16="http://schemas.microsoft.com/office/drawing/2014/main" id="{755C9256-6A43-4A40-ADA3-2096746ECE1C}"/>
              </a:ext>
            </a:extLst>
          </p:cNvPr>
          <p:cNvSpPr>
            <a:spLocks noGrp="1"/>
          </p:cNvSpPr>
          <p:nvPr>
            <p:ph type="ftr" sz="quarter" idx="11"/>
          </p:nvPr>
        </p:nvSpPr>
        <p:spPr/>
        <p:txBody>
          <a:bodyPr/>
          <a:lstStyle/>
          <a:p>
            <a:r>
              <a:rPr lang="en-US"/>
              <a:t>Revised 5/11/2019</a:t>
            </a:r>
            <a:endParaRPr lang="en-US" dirty="0"/>
          </a:p>
        </p:txBody>
      </p:sp>
      <p:sp>
        <p:nvSpPr>
          <p:cNvPr id="6" name="Slide Number Placeholder 5">
            <a:extLst>
              <a:ext uri="{FF2B5EF4-FFF2-40B4-BE49-F238E27FC236}">
                <a16:creationId xmlns:a16="http://schemas.microsoft.com/office/drawing/2014/main" id="{9D990616-4C60-4ED6-B324-37BBC9823890}"/>
              </a:ext>
            </a:extLst>
          </p:cNvPr>
          <p:cNvSpPr>
            <a:spLocks noGrp="1"/>
          </p:cNvSpPr>
          <p:nvPr>
            <p:ph type="sldNum" sz="quarter" idx="12"/>
          </p:nvPr>
        </p:nvSpPr>
        <p:spPr/>
        <p:txBody>
          <a:bodyPr/>
          <a:lstStyle/>
          <a:p>
            <a:fld id="{81FEFA0A-2F20-4B60-98C6-5FFDA469AA1C}" type="slidenum">
              <a:rPr lang="en-US" smtClean="0"/>
              <a:pPr/>
              <a:t>15</a:t>
            </a:fld>
            <a:endParaRPr lang="en-US" dirty="0"/>
          </a:p>
        </p:txBody>
      </p:sp>
    </p:spTree>
    <p:extLst>
      <p:ext uri="{BB962C8B-B14F-4D97-AF65-F5344CB8AC3E}">
        <p14:creationId xmlns:p14="http://schemas.microsoft.com/office/powerpoint/2010/main" val="2585873421"/>
      </p:ext>
    </p:extLst>
  </p:cSld>
  <p:clrMapOvr>
    <a:masterClrMapping/>
  </p:clrMapOvr>
  <mc:AlternateContent xmlns:mc="http://schemas.openxmlformats.org/markup-compatibility/2006" xmlns:p15="http://schemas.microsoft.com/office/powerpoint/2012/main">
    <mc:Choice Requires="p15">
      <p:transition spd="med">
        <p15:prstTrans prst="pageCurlDouble"/>
        <p:sndAc>
          <p:stSnd>
            <p:snd r:embed="rId2" name="camera.wav"/>
          </p:stSnd>
        </p:sndAc>
      </p:transition>
    </mc:Choice>
    <mc:Fallback xmlns="">
      <p:transition spd="med">
        <p:fade/>
        <p:sndAc>
          <p:stSnd>
            <p:snd r:embed="rId3" name="camera.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C2EAF-DA1F-435A-B815-4D862F883942}"/>
              </a:ext>
            </a:extLst>
          </p:cNvPr>
          <p:cNvSpPr>
            <a:spLocks noGrp="1"/>
          </p:cNvSpPr>
          <p:nvPr>
            <p:ph type="title"/>
          </p:nvPr>
        </p:nvSpPr>
        <p:spPr/>
        <p:txBody>
          <a:bodyPr>
            <a:noAutofit/>
          </a:bodyPr>
          <a:lstStyle/>
          <a:p>
            <a:pPr algn="ctr"/>
            <a:r>
              <a:rPr lang="en-US" sz="4000" dirty="0"/>
              <a:t>Should we actually worry about not </a:t>
            </a:r>
            <a:br>
              <a:rPr lang="en-US" sz="4000" dirty="0"/>
            </a:br>
            <a:r>
              <a:rPr lang="en-US" sz="4000" dirty="0"/>
              <a:t>enough CO</a:t>
            </a:r>
            <a:r>
              <a:rPr lang="en-US" sz="4000" baseline="-25000" dirty="0"/>
              <a:t>2 </a:t>
            </a:r>
            <a:r>
              <a:rPr lang="en-US" sz="4000" dirty="0"/>
              <a:t>?</a:t>
            </a:r>
          </a:p>
        </p:txBody>
      </p:sp>
      <p:sp>
        <p:nvSpPr>
          <p:cNvPr id="3" name="Content Placeholder 2">
            <a:extLst>
              <a:ext uri="{FF2B5EF4-FFF2-40B4-BE49-F238E27FC236}">
                <a16:creationId xmlns:a16="http://schemas.microsoft.com/office/drawing/2014/main" id="{D07896AC-EE3A-4193-8FD2-824FB8FB3061}"/>
              </a:ext>
            </a:extLst>
          </p:cNvPr>
          <p:cNvSpPr>
            <a:spLocks noGrp="1"/>
          </p:cNvSpPr>
          <p:nvPr>
            <p:ph idx="1"/>
          </p:nvPr>
        </p:nvSpPr>
        <p:spPr/>
        <p:txBody>
          <a:bodyPr>
            <a:normAutofit lnSpcReduction="10000"/>
          </a:bodyPr>
          <a:lstStyle/>
          <a:p>
            <a:endParaRPr lang="en-US" dirty="0"/>
          </a:p>
          <a:p>
            <a:r>
              <a:rPr lang="en-US" dirty="0"/>
              <a:t>A belief is that the recovery from the Little Ice Age is driven by the Sun that is continuing to heat the oceans that release more CO</a:t>
            </a:r>
            <a:r>
              <a:rPr lang="en-US" baseline="-25000" dirty="0"/>
              <a:t>2</a:t>
            </a:r>
            <a:r>
              <a:rPr lang="en-US" dirty="0"/>
              <a:t>.</a:t>
            </a:r>
          </a:p>
          <a:p>
            <a:r>
              <a:rPr lang="en-US" dirty="0"/>
              <a:t>From the historical records that appears to be the case. Burning fossil fuels is only a recent phenomena.</a:t>
            </a:r>
          </a:p>
          <a:p>
            <a:r>
              <a:rPr lang="en-US" dirty="0"/>
              <a:t>If the Sun becomes less active by releasing less energy including less solar wind and corona mass ejections over the next few years, perhaps the oceans will cool and reverse the CO</a:t>
            </a:r>
            <a:r>
              <a:rPr lang="en-US" baseline="-25000" dirty="0"/>
              <a:t>2 </a:t>
            </a:r>
            <a:r>
              <a:rPr lang="en-US" dirty="0"/>
              <a:t>rise.</a:t>
            </a:r>
          </a:p>
          <a:p>
            <a:r>
              <a:rPr lang="en-US" dirty="0"/>
              <a:t>Then mankind may need to worry about the next ice age. The ideal average global temperature for stable climatic changes and stable polar ice caps is really not known.</a:t>
            </a:r>
          </a:p>
        </p:txBody>
      </p:sp>
      <p:sp>
        <p:nvSpPr>
          <p:cNvPr id="4" name="Date Placeholder 3">
            <a:extLst>
              <a:ext uri="{FF2B5EF4-FFF2-40B4-BE49-F238E27FC236}">
                <a16:creationId xmlns:a16="http://schemas.microsoft.com/office/drawing/2014/main" id="{BD0AE003-F01F-4581-A6F0-A1AFFB6F1B95}"/>
              </a:ext>
            </a:extLst>
          </p:cNvPr>
          <p:cNvSpPr>
            <a:spLocks noGrp="1"/>
          </p:cNvSpPr>
          <p:nvPr>
            <p:ph type="dt" sz="half" idx="10"/>
          </p:nvPr>
        </p:nvSpPr>
        <p:spPr/>
        <p:txBody>
          <a:bodyPr/>
          <a:lstStyle/>
          <a:p>
            <a:r>
              <a:rPr lang="en-US"/>
              <a:t>Copyright © 2019 Douglas B. Ettinger. All rights reserved</a:t>
            </a:r>
            <a:endParaRPr lang="en-US" dirty="0"/>
          </a:p>
        </p:txBody>
      </p:sp>
      <p:sp>
        <p:nvSpPr>
          <p:cNvPr id="5" name="Footer Placeholder 4">
            <a:extLst>
              <a:ext uri="{FF2B5EF4-FFF2-40B4-BE49-F238E27FC236}">
                <a16:creationId xmlns:a16="http://schemas.microsoft.com/office/drawing/2014/main" id="{887CFE0A-EE68-4D1E-9824-F188C3332C91}"/>
              </a:ext>
            </a:extLst>
          </p:cNvPr>
          <p:cNvSpPr>
            <a:spLocks noGrp="1"/>
          </p:cNvSpPr>
          <p:nvPr>
            <p:ph type="ftr" sz="quarter" idx="11"/>
          </p:nvPr>
        </p:nvSpPr>
        <p:spPr/>
        <p:txBody>
          <a:bodyPr/>
          <a:lstStyle/>
          <a:p>
            <a:r>
              <a:rPr lang="en-US"/>
              <a:t>Revised 5/11/2019</a:t>
            </a:r>
            <a:endParaRPr lang="en-US" dirty="0"/>
          </a:p>
        </p:txBody>
      </p:sp>
      <p:sp>
        <p:nvSpPr>
          <p:cNvPr id="6" name="Slide Number Placeholder 5">
            <a:extLst>
              <a:ext uri="{FF2B5EF4-FFF2-40B4-BE49-F238E27FC236}">
                <a16:creationId xmlns:a16="http://schemas.microsoft.com/office/drawing/2014/main" id="{78459283-0359-499A-8F67-A42756A31132}"/>
              </a:ext>
            </a:extLst>
          </p:cNvPr>
          <p:cNvSpPr>
            <a:spLocks noGrp="1"/>
          </p:cNvSpPr>
          <p:nvPr>
            <p:ph type="sldNum" sz="quarter" idx="12"/>
          </p:nvPr>
        </p:nvSpPr>
        <p:spPr/>
        <p:txBody>
          <a:bodyPr/>
          <a:lstStyle/>
          <a:p>
            <a:fld id="{81FEFA0A-2F20-4B60-98C6-5FFDA469AA1C}" type="slidenum">
              <a:rPr lang="en-US" smtClean="0"/>
              <a:pPr/>
              <a:t>16</a:t>
            </a:fld>
            <a:endParaRPr lang="en-US" dirty="0"/>
          </a:p>
        </p:txBody>
      </p:sp>
    </p:spTree>
    <p:extLst>
      <p:ext uri="{BB962C8B-B14F-4D97-AF65-F5344CB8AC3E}">
        <p14:creationId xmlns:p14="http://schemas.microsoft.com/office/powerpoint/2010/main" val="4258525518"/>
      </p:ext>
    </p:extLst>
  </p:cSld>
  <p:clrMapOvr>
    <a:masterClrMapping/>
  </p:clrMapOvr>
  <mc:AlternateContent xmlns:mc="http://schemas.openxmlformats.org/markup-compatibility/2006" xmlns:p15="http://schemas.microsoft.com/office/powerpoint/2012/main">
    <mc:Choice Requires="p15">
      <p:transition spd="med">
        <p15:prstTrans prst="pageCurlDouble"/>
        <p:sndAc>
          <p:stSnd>
            <p:snd r:embed="rId2" name="camera.wav"/>
          </p:stSnd>
        </p:sndAc>
      </p:transition>
    </mc:Choice>
    <mc:Fallback xmlns="">
      <p:transition spd="med">
        <p:fade/>
        <p:sndAc>
          <p:stSnd>
            <p:snd r:embed="rId3" name="camera.wav"/>
          </p:st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6C213-B950-401F-BD27-CD64C5298E5F}"/>
              </a:ext>
            </a:extLst>
          </p:cNvPr>
          <p:cNvSpPr>
            <a:spLocks noGrp="1"/>
          </p:cNvSpPr>
          <p:nvPr>
            <p:ph type="title"/>
          </p:nvPr>
        </p:nvSpPr>
        <p:spPr/>
        <p:txBody>
          <a:bodyPr/>
          <a:lstStyle/>
          <a:p>
            <a:pPr algn="ctr"/>
            <a:r>
              <a:rPr lang="en-US" dirty="0"/>
              <a:t>A Case is Given for Fearing Any Large Drop in CO</a:t>
            </a:r>
            <a:r>
              <a:rPr lang="en-US" baseline="-25000" dirty="0"/>
              <a:t>2 </a:t>
            </a:r>
            <a:r>
              <a:rPr lang="en-US" dirty="0"/>
              <a:t>Atmospheric Level</a:t>
            </a:r>
          </a:p>
        </p:txBody>
      </p:sp>
      <p:pic>
        <p:nvPicPr>
          <p:cNvPr id="5" name="Content Placeholder 4">
            <a:extLst>
              <a:ext uri="{FF2B5EF4-FFF2-40B4-BE49-F238E27FC236}">
                <a16:creationId xmlns:a16="http://schemas.microsoft.com/office/drawing/2014/main" id="{A5C91310-6219-4F76-A8BA-4A39B14B2D8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93913" y="1560095"/>
            <a:ext cx="8001000" cy="4711457"/>
          </a:xfrm>
        </p:spPr>
      </p:pic>
      <p:sp>
        <p:nvSpPr>
          <p:cNvPr id="3" name="Date Placeholder 2">
            <a:extLst>
              <a:ext uri="{FF2B5EF4-FFF2-40B4-BE49-F238E27FC236}">
                <a16:creationId xmlns:a16="http://schemas.microsoft.com/office/drawing/2014/main" id="{35680663-3C53-4A84-9D02-0388AF97C20F}"/>
              </a:ext>
            </a:extLst>
          </p:cNvPr>
          <p:cNvSpPr>
            <a:spLocks noGrp="1"/>
          </p:cNvSpPr>
          <p:nvPr>
            <p:ph type="dt" sz="half" idx="10"/>
          </p:nvPr>
        </p:nvSpPr>
        <p:spPr/>
        <p:txBody>
          <a:bodyPr/>
          <a:lstStyle/>
          <a:p>
            <a:r>
              <a:rPr lang="en-US"/>
              <a:t>Copyright © 2019 Douglas B. Ettinger. All rights reserved</a:t>
            </a:r>
            <a:endParaRPr lang="en-US" dirty="0"/>
          </a:p>
        </p:txBody>
      </p:sp>
      <p:sp>
        <p:nvSpPr>
          <p:cNvPr id="4" name="Footer Placeholder 3">
            <a:extLst>
              <a:ext uri="{FF2B5EF4-FFF2-40B4-BE49-F238E27FC236}">
                <a16:creationId xmlns:a16="http://schemas.microsoft.com/office/drawing/2014/main" id="{6B63F290-6ECA-45DB-A122-B70092CC0D8B}"/>
              </a:ext>
            </a:extLst>
          </p:cNvPr>
          <p:cNvSpPr>
            <a:spLocks noGrp="1"/>
          </p:cNvSpPr>
          <p:nvPr>
            <p:ph type="ftr" sz="quarter" idx="11"/>
          </p:nvPr>
        </p:nvSpPr>
        <p:spPr/>
        <p:txBody>
          <a:bodyPr/>
          <a:lstStyle/>
          <a:p>
            <a:r>
              <a:rPr lang="en-US"/>
              <a:t>Revised 5/11/2019</a:t>
            </a:r>
            <a:endParaRPr lang="en-US" dirty="0"/>
          </a:p>
        </p:txBody>
      </p:sp>
      <p:sp>
        <p:nvSpPr>
          <p:cNvPr id="6" name="Slide Number Placeholder 5">
            <a:extLst>
              <a:ext uri="{FF2B5EF4-FFF2-40B4-BE49-F238E27FC236}">
                <a16:creationId xmlns:a16="http://schemas.microsoft.com/office/drawing/2014/main" id="{18682309-F416-4BC1-A773-C93B0772D406}"/>
              </a:ext>
            </a:extLst>
          </p:cNvPr>
          <p:cNvSpPr>
            <a:spLocks noGrp="1"/>
          </p:cNvSpPr>
          <p:nvPr>
            <p:ph type="sldNum" sz="quarter" idx="12"/>
          </p:nvPr>
        </p:nvSpPr>
        <p:spPr/>
        <p:txBody>
          <a:bodyPr/>
          <a:lstStyle/>
          <a:p>
            <a:fld id="{81FEFA0A-2F20-4B60-98C6-5FFDA469AA1C}" type="slidenum">
              <a:rPr lang="en-US" smtClean="0"/>
              <a:pPr/>
              <a:t>17</a:t>
            </a:fld>
            <a:endParaRPr lang="en-US" dirty="0"/>
          </a:p>
        </p:txBody>
      </p:sp>
    </p:spTree>
    <p:extLst>
      <p:ext uri="{BB962C8B-B14F-4D97-AF65-F5344CB8AC3E}">
        <p14:creationId xmlns:p14="http://schemas.microsoft.com/office/powerpoint/2010/main" val="1814365919"/>
      </p:ext>
    </p:extLst>
  </p:cSld>
  <p:clrMapOvr>
    <a:masterClrMapping/>
  </p:clrMapOvr>
  <mc:AlternateContent xmlns:mc="http://schemas.openxmlformats.org/markup-compatibility/2006" xmlns:p15="http://schemas.microsoft.com/office/powerpoint/2012/main">
    <mc:Choice Requires="p15">
      <p:transition spd="med">
        <p15:prstTrans prst="pageCurlDouble"/>
        <p:sndAc>
          <p:stSnd>
            <p:snd r:embed="rId2" name="camera.wav"/>
          </p:stSnd>
        </p:sndAc>
      </p:transition>
    </mc:Choice>
    <mc:Fallback xmlns="">
      <p:transition spd="med">
        <p:fade/>
        <p:sndAc>
          <p:stSnd>
            <p:snd r:embed="rId4" name="camera.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0A979-F118-4B1E-AC99-3B1EA9C21E92}"/>
              </a:ext>
            </a:extLst>
          </p:cNvPr>
          <p:cNvSpPr>
            <a:spLocks noGrp="1"/>
          </p:cNvSpPr>
          <p:nvPr>
            <p:ph type="title"/>
          </p:nvPr>
        </p:nvSpPr>
        <p:spPr/>
        <p:txBody>
          <a:bodyPr>
            <a:noAutofit/>
          </a:bodyPr>
          <a:lstStyle/>
          <a:p>
            <a:pPr algn="ctr"/>
            <a:r>
              <a:rPr lang="en-US" sz="4400" dirty="0"/>
              <a:t>Drop in CO</a:t>
            </a:r>
            <a:r>
              <a:rPr lang="en-US" sz="4400" baseline="-25000" dirty="0"/>
              <a:t>2 </a:t>
            </a:r>
            <a:r>
              <a:rPr lang="en-US" sz="4400" dirty="0"/>
              <a:t>Correlated with Epidemics</a:t>
            </a:r>
          </a:p>
        </p:txBody>
      </p:sp>
      <p:sp>
        <p:nvSpPr>
          <p:cNvPr id="3" name="Content Placeholder 2">
            <a:extLst>
              <a:ext uri="{FF2B5EF4-FFF2-40B4-BE49-F238E27FC236}">
                <a16:creationId xmlns:a16="http://schemas.microsoft.com/office/drawing/2014/main" id="{649D3DE4-FC74-4B18-AC49-E46A4E80E1C8}"/>
              </a:ext>
            </a:extLst>
          </p:cNvPr>
          <p:cNvSpPr>
            <a:spLocks noGrp="1"/>
          </p:cNvSpPr>
          <p:nvPr>
            <p:ph sz="half" idx="1"/>
          </p:nvPr>
        </p:nvSpPr>
        <p:spPr/>
        <p:txBody>
          <a:bodyPr>
            <a:normAutofit/>
          </a:bodyPr>
          <a:lstStyle/>
          <a:p>
            <a:r>
              <a:rPr lang="en-US" dirty="0"/>
              <a:t>The previous chart plots the low CO</a:t>
            </a:r>
            <a:r>
              <a:rPr lang="en-US" baseline="-25000" dirty="0"/>
              <a:t>2 </a:t>
            </a:r>
            <a:r>
              <a:rPr lang="en-US" dirty="0"/>
              <a:t>concentrations in Antarctica ice cores.</a:t>
            </a:r>
          </a:p>
          <a:p>
            <a:r>
              <a:rPr lang="en-US" dirty="0"/>
              <a:t>This proxy is considered a measure of historical global temperature.</a:t>
            </a:r>
          </a:p>
          <a:p>
            <a:r>
              <a:rPr lang="en-US" dirty="0"/>
              <a:t>Hence, the importance of a certain level of global cooling is connected to major famines and epidemics in mankind’s history.</a:t>
            </a:r>
          </a:p>
        </p:txBody>
      </p:sp>
      <p:sp>
        <p:nvSpPr>
          <p:cNvPr id="4" name="Content Placeholder 3">
            <a:extLst>
              <a:ext uri="{FF2B5EF4-FFF2-40B4-BE49-F238E27FC236}">
                <a16:creationId xmlns:a16="http://schemas.microsoft.com/office/drawing/2014/main" id="{732ADA6F-F9FE-4AD5-B0C2-99FBF4FC2789}"/>
              </a:ext>
            </a:extLst>
          </p:cNvPr>
          <p:cNvSpPr>
            <a:spLocks noGrp="1"/>
          </p:cNvSpPr>
          <p:nvPr>
            <p:ph sz="half" idx="2"/>
          </p:nvPr>
        </p:nvSpPr>
        <p:spPr>
          <a:xfrm>
            <a:off x="6202034" y="1676400"/>
            <a:ext cx="5835977" cy="5105399"/>
          </a:xfrm>
        </p:spPr>
        <p:txBody>
          <a:bodyPr>
            <a:normAutofit/>
          </a:bodyPr>
          <a:lstStyle/>
          <a:p>
            <a:r>
              <a:rPr lang="en-US" dirty="0"/>
              <a:t>The Justinian Plague and the Black Death are signs of pressure placed on civilizations as the Earth became too cool.</a:t>
            </a:r>
          </a:p>
          <a:p>
            <a:r>
              <a:rPr lang="en-US" dirty="0"/>
              <a:t>This study suspects the effect of deforestation by both man and climate changes caused CO</a:t>
            </a:r>
            <a:r>
              <a:rPr lang="en-US" baseline="-25000" dirty="0"/>
              <a:t>2 </a:t>
            </a:r>
            <a:r>
              <a:rPr lang="en-US" dirty="0"/>
              <a:t>to drop.</a:t>
            </a:r>
          </a:p>
          <a:p>
            <a:r>
              <a:rPr lang="en-US" dirty="0"/>
              <a:t>The Columbian-Exchange epidemic due to spread of disease is shown for comparison as it spanned a much larger time.</a:t>
            </a:r>
          </a:p>
        </p:txBody>
      </p:sp>
      <p:sp>
        <p:nvSpPr>
          <p:cNvPr id="5" name="Date Placeholder 4">
            <a:extLst>
              <a:ext uri="{FF2B5EF4-FFF2-40B4-BE49-F238E27FC236}">
                <a16:creationId xmlns:a16="http://schemas.microsoft.com/office/drawing/2014/main" id="{877FA97E-CF2E-4423-85AD-66DF8FFC6628}"/>
              </a:ext>
            </a:extLst>
          </p:cNvPr>
          <p:cNvSpPr>
            <a:spLocks noGrp="1"/>
          </p:cNvSpPr>
          <p:nvPr>
            <p:ph type="dt" sz="half" idx="10"/>
          </p:nvPr>
        </p:nvSpPr>
        <p:spPr/>
        <p:txBody>
          <a:bodyPr/>
          <a:lstStyle/>
          <a:p>
            <a:r>
              <a:rPr lang="en-US"/>
              <a:t>Copyright © 2019 Douglas B. Ettinger. All rights reserved</a:t>
            </a:r>
            <a:endParaRPr lang="en-US" dirty="0"/>
          </a:p>
        </p:txBody>
      </p:sp>
      <p:sp>
        <p:nvSpPr>
          <p:cNvPr id="6" name="Footer Placeholder 5">
            <a:extLst>
              <a:ext uri="{FF2B5EF4-FFF2-40B4-BE49-F238E27FC236}">
                <a16:creationId xmlns:a16="http://schemas.microsoft.com/office/drawing/2014/main" id="{CFA35B37-C828-4D7C-8476-BF42017E8419}"/>
              </a:ext>
            </a:extLst>
          </p:cNvPr>
          <p:cNvSpPr>
            <a:spLocks noGrp="1"/>
          </p:cNvSpPr>
          <p:nvPr>
            <p:ph type="ftr" sz="quarter" idx="11"/>
          </p:nvPr>
        </p:nvSpPr>
        <p:spPr/>
        <p:txBody>
          <a:bodyPr/>
          <a:lstStyle/>
          <a:p>
            <a:r>
              <a:rPr lang="en-US"/>
              <a:t>Revised 5/11/2019</a:t>
            </a:r>
            <a:endParaRPr lang="en-US" dirty="0"/>
          </a:p>
        </p:txBody>
      </p:sp>
      <p:sp>
        <p:nvSpPr>
          <p:cNvPr id="7" name="Slide Number Placeholder 6">
            <a:extLst>
              <a:ext uri="{FF2B5EF4-FFF2-40B4-BE49-F238E27FC236}">
                <a16:creationId xmlns:a16="http://schemas.microsoft.com/office/drawing/2014/main" id="{559887C5-3096-4105-A6DF-68F26129CBA1}"/>
              </a:ext>
            </a:extLst>
          </p:cNvPr>
          <p:cNvSpPr>
            <a:spLocks noGrp="1"/>
          </p:cNvSpPr>
          <p:nvPr>
            <p:ph type="sldNum" sz="quarter" idx="12"/>
          </p:nvPr>
        </p:nvSpPr>
        <p:spPr/>
        <p:txBody>
          <a:bodyPr/>
          <a:lstStyle/>
          <a:p>
            <a:fld id="{81FEFA0A-2F20-4B60-98C6-5FFDA469AA1C}" type="slidenum">
              <a:rPr lang="en-US" smtClean="0"/>
              <a:pPr/>
              <a:t>18</a:t>
            </a:fld>
            <a:endParaRPr lang="en-US" dirty="0"/>
          </a:p>
        </p:txBody>
      </p:sp>
    </p:spTree>
    <p:extLst>
      <p:ext uri="{BB962C8B-B14F-4D97-AF65-F5344CB8AC3E}">
        <p14:creationId xmlns:p14="http://schemas.microsoft.com/office/powerpoint/2010/main" val="2298751871"/>
      </p:ext>
    </p:extLst>
  </p:cSld>
  <p:clrMapOvr>
    <a:masterClrMapping/>
  </p:clrMapOvr>
  <mc:AlternateContent xmlns:mc="http://schemas.openxmlformats.org/markup-compatibility/2006" xmlns:p15="http://schemas.microsoft.com/office/powerpoint/2012/main">
    <mc:Choice Requires="p15">
      <p:transition spd="med">
        <p15:prstTrans prst="pageCurlDouble"/>
        <p:sndAc>
          <p:stSnd>
            <p:snd r:embed="rId2" name="camera.wav"/>
          </p:stSnd>
        </p:sndAc>
      </p:transition>
    </mc:Choice>
    <mc:Fallback xmlns="">
      <p:transition spd="med">
        <p:fade/>
        <p:sndAc>
          <p:stSnd>
            <p:snd r:embed="rId3" name="camera.wav"/>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BF5AE-E841-4285-B81E-CD1008BF24D4}"/>
              </a:ext>
            </a:extLst>
          </p:cNvPr>
          <p:cNvSpPr>
            <a:spLocks noGrp="1"/>
          </p:cNvSpPr>
          <p:nvPr>
            <p:ph type="title"/>
          </p:nvPr>
        </p:nvSpPr>
        <p:spPr>
          <a:xfrm>
            <a:off x="1293813" y="381000"/>
            <a:ext cx="9601200" cy="914400"/>
          </a:xfrm>
        </p:spPr>
        <p:txBody>
          <a:bodyPr>
            <a:normAutofit/>
          </a:bodyPr>
          <a:lstStyle/>
          <a:p>
            <a:pPr algn="ctr"/>
            <a:r>
              <a:rPr lang="en-US" sz="4400" dirty="0"/>
              <a:t>Can Earth Become Another Venus?</a:t>
            </a:r>
          </a:p>
        </p:txBody>
      </p:sp>
      <p:sp>
        <p:nvSpPr>
          <p:cNvPr id="3" name="Content Placeholder 2">
            <a:extLst>
              <a:ext uri="{FF2B5EF4-FFF2-40B4-BE49-F238E27FC236}">
                <a16:creationId xmlns:a16="http://schemas.microsoft.com/office/drawing/2014/main" id="{A59B91F5-14A6-46AA-A561-555072E01BDE}"/>
              </a:ext>
            </a:extLst>
          </p:cNvPr>
          <p:cNvSpPr>
            <a:spLocks noGrp="1"/>
          </p:cNvSpPr>
          <p:nvPr>
            <p:ph sz="half" idx="1"/>
          </p:nvPr>
        </p:nvSpPr>
        <p:spPr/>
        <p:txBody>
          <a:bodyPr>
            <a:normAutofit fontScale="92500"/>
          </a:bodyPr>
          <a:lstStyle/>
          <a:p>
            <a:r>
              <a:rPr lang="en-US" dirty="0"/>
              <a:t>Venus’s atmosphere is 96.5 % CO</a:t>
            </a:r>
            <a:r>
              <a:rPr lang="en-US" baseline="-25000" dirty="0"/>
              <a:t>2</a:t>
            </a:r>
            <a:r>
              <a:rPr lang="en-US" dirty="0"/>
              <a:t>, 3.5 % N</a:t>
            </a:r>
            <a:r>
              <a:rPr lang="en-US" baseline="-25000" dirty="0"/>
              <a:t>2 </a:t>
            </a:r>
            <a:r>
              <a:rPr lang="en-US" dirty="0"/>
              <a:t>with traces of SO</a:t>
            </a:r>
            <a:r>
              <a:rPr lang="en-US" baseline="-25000" dirty="0"/>
              <a:t>2 </a:t>
            </a:r>
            <a:r>
              <a:rPr lang="en-US" dirty="0"/>
              <a:t>causing high acidity.</a:t>
            </a:r>
          </a:p>
          <a:p>
            <a:r>
              <a:rPr lang="en-US" dirty="0"/>
              <a:t>The surface temperature of 872°F and pressure similar to 3000 feet underwater is unlivable for Earth’s life.</a:t>
            </a:r>
          </a:p>
          <a:p>
            <a:r>
              <a:rPr lang="en-US" dirty="0"/>
              <a:t>Scientists do not know the source of the CO</a:t>
            </a:r>
            <a:r>
              <a:rPr lang="en-US" baseline="-25000" dirty="0"/>
              <a:t>2</a:t>
            </a:r>
            <a:r>
              <a:rPr lang="en-US" dirty="0"/>
              <a:t>, but do know that the high surface temperature is due to both the greenhouse effect and insulation of the dense atmosphere.</a:t>
            </a:r>
          </a:p>
        </p:txBody>
      </p:sp>
      <p:pic>
        <p:nvPicPr>
          <p:cNvPr id="6" name="Content Placeholder 5">
            <a:extLst>
              <a:ext uri="{FF2B5EF4-FFF2-40B4-BE49-F238E27FC236}">
                <a16:creationId xmlns:a16="http://schemas.microsoft.com/office/drawing/2014/main" id="{9FAC98F9-5088-47B7-A8AE-0C9D5124FE8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4999" y="1295400"/>
            <a:ext cx="3859796" cy="5039139"/>
          </a:xfrm>
        </p:spPr>
      </p:pic>
      <p:sp>
        <p:nvSpPr>
          <p:cNvPr id="4" name="Date Placeholder 3">
            <a:extLst>
              <a:ext uri="{FF2B5EF4-FFF2-40B4-BE49-F238E27FC236}">
                <a16:creationId xmlns:a16="http://schemas.microsoft.com/office/drawing/2014/main" id="{82B9B7B6-8B4D-45FF-95B1-33527636F2D3}"/>
              </a:ext>
            </a:extLst>
          </p:cNvPr>
          <p:cNvSpPr>
            <a:spLocks noGrp="1"/>
          </p:cNvSpPr>
          <p:nvPr>
            <p:ph type="dt" sz="half" idx="10"/>
          </p:nvPr>
        </p:nvSpPr>
        <p:spPr/>
        <p:txBody>
          <a:bodyPr/>
          <a:lstStyle/>
          <a:p>
            <a:r>
              <a:rPr lang="en-US"/>
              <a:t>Copyright © 2019 Douglas B. Ettinger. All rights reserved</a:t>
            </a:r>
            <a:endParaRPr lang="en-US" dirty="0"/>
          </a:p>
        </p:txBody>
      </p:sp>
      <p:sp>
        <p:nvSpPr>
          <p:cNvPr id="5" name="Footer Placeholder 4">
            <a:extLst>
              <a:ext uri="{FF2B5EF4-FFF2-40B4-BE49-F238E27FC236}">
                <a16:creationId xmlns:a16="http://schemas.microsoft.com/office/drawing/2014/main" id="{721487F3-7290-4B5A-9B34-59406AD68AE0}"/>
              </a:ext>
            </a:extLst>
          </p:cNvPr>
          <p:cNvSpPr>
            <a:spLocks noGrp="1"/>
          </p:cNvSpPr>
          <p:nvPr>
            <p:ph type="ftr" sz="quarter" idx="11"/>
          </p:nvPr>
        </p:nvSpPr>
        <p:spPr/>
        <p:txBody>
          <a:bodyPr/>
          <a:lstStyle/>
          <a:p>
            <a:r>
              <a:rPr lang="en-US"/>
              <a:t>Revised 5/11/2019</a:t>
            </a:r>
            <a:endParaRPr lang="en-US" dirty="0"/>
          </a:p>
        </p:txBody>
      </p:sp>
      <p:sp>
        <p:nvSpPr>
          <p:cNvPr id="7" name="Slide Number Placeholder 6">
            <a:extLst>
              <a:ext uri="{FF2B5EF4-FFF2-40B4-BE49-F238E27FC236}">
                <a16:creationId xmlns:a16="http://schemas.microsoft.com/office/drawing/2014/main" id="{E0CEA5CA-1894-41B5-883D-CB4DACB54AE4}"/>
              </a:ext>
            </a:extLst>
          </p:cNvPr>
          <p:cNvSpPr>
            <a:spLocks noGrp="1"/>
          </p:cNvSpPr>
          <p:nvPr>
            <p:ph type="sldNum" sz="quarter" idx="12"/>
          </p:nvPr>
        </p:nvSpPr>
        <p:spPr/>
        <p:txBody>
          <a:bodyPr/>
          <a:lstStyle/>
          <a:p>
            <a:fld id="{81FEFA0A-2F20-4B60-98C6-5FFDA469AA1C}" type="slidenum">
              <a:rPr lang="en-US" smtClean="0"/>
              <a:pPr/>
              <a:t>19</a:t>
            </a:fld>
            <a:endParaRPr lang="en-US" dirty="0"/>
          </a:p>
        </p:txBody>
      </p:sp>
    </p:spTree>
    <p:extLst>
      <p:ext uri="{BB962C8B-B14F-4D97-AF65-F5344CB8AC3E}">
        <p14:creationId xmlns:p14="http://schemas.microsoft.com/office/powerpoint/2010/main" val="3689957991"/>
      </p:ext>
    </p:extLst>
  </p:cSld>
  <p:clrMapOvr>
    <a:masterClrMapping/>
  </p:clrMapOvr>
  <mc:AlternateContent xmlns:mc="http://schemas.openxmlformats.org/markup-compatibility/2006" xmlns:p15="http://schemas.microsoft.com/office/powerpoint/2012/main">
    <mc:Choice Requires="p15">
      <p:transition spd="med">
        <p15:prstTrans prst="pageCurlDouble"/>
        <p:sndAc>
          <p:stSnd>
            <p:snd r:embed="rId2" name="camera.wav"/>
          </p:stSnd>
        </p:sndAc>
      </p:transition>
    </mc:Choice>
    <mc:Fallback xmlns="">
      <p:transition spd="med">
        <p:fade/>
        <p:sndAc>
          <p:stSnd>
            <p:snd r:embed="rId4" name="camera.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D5670-01AA-4E2C-8AB7-19D62C422468}"/>
              </a:ext>
            </a:extLst>
          </p:cNvPr>
          <p:cNvSpPr>
            <a:spLocks noGrp="1"/>
          </p:cNvSpPr>
          <p:nvPr>
            <p:ph type="title"/>
          </p:nvPr>
        </p:nvSpPr>
        <p:spPr/>
        <p:txBody>
          <a:bodyPr>
            <a:noAutofit/>
          </a:bodyPr>
          <a:lstStyle/>
          <a:p>
            <a:pPr algn="ctr"/>
            <a:r>
              <a:rPr lang="en-US" sz="4800" dirty="0"/>
              <a:t>Global Warming is Undeniably Causing Extreme Climate Change</a:t>
            </a:r>
          </a:p>
        </p:txBody>
      </p:sp>
      <p:sp>
        <p:nvSpPr>
          <p:cNvPr id="3" name="Content Placeholder 2">
            <a:extLst>
              <a:ext uri="{FF2B5EF4-FFF2-40B4-BE49-F238E27FC236}">
                <a16:creationId xmlns:a16="http://schemas.microsoft.com/office/drawing/2014/main" id="{99E36BE4-6CB6-428A-8F3B-7FDAF2D43904}"/>
              </a:ext>
            </a:extLst>
          </p:cNvPr>
          <p:cNvSpPr>
            <a:spLocks noGrp="1"/>
          </p:cNvSpPr>
          <p:nvPr>
            <p:ph idx="1"/>
          </p:nvPr>
        </p:nvSpPr>
        <p:spPr>
          <a:xfrm>
            <a:off x="1293813" y="1981200"/>
            <a:ext cx="9601200" cy="4191000"/>
          </a:xfrm>
        </p:spPr>
        <p:txBody>
          <a:bodyPr>
            <a:normAutofit lnSpcReduction="10000"/>
          </a:bodyPr>
          <a:lstStyle/>
          <a:p>
            <a:pPr marL="457200" indent="-457200">
              <a:buAutoNum type="arabicPeriod"/>
            </a:pPr>
            <a:r>
              <a:rPr lang="en-US" dirty="0"/>
              <a:t>Extreme weather such as increase in both amount and power of tropical storms.</a:t>
            </a:r>
          </a:p>
          <a:p>
            <a:pPr marL="457200" indent="-457200">
              <a:buAutoNum type="arabicPeriod"/>
            </a:pPr>
            <a:r>
              <a:rPr lang="en-US" dirty="0"/>
              <a:t>Melting glaciers and ice sheets resulting in higher sea level and coastal flooding.</a:t>
            </a:r>
          </a:p>
          <a:p>
            <a:pPr marL="457200" indent="-457200">
              <a:buAutoNum type="arabicPeriod"/>
            </a:pPr>
            <a:r>
              <a:rPr lang="en-US" dirty="0"/>
              <a:t>Early snowmelts resulting in severe droughts and wind fires.</a:t>
            </a:r>
          </a:p>
          <a:p>
            <a:pPr marL="457200" indent="-457200">
              <a:buAutoNum type="arabicPeriod"/>
            </a:pPr>
            <a:r>
              <a:rPr lang="en-US" dirty="0"/>
              <a:t>Damages to agriculture and fisheries.</a:t>
            </a:r>
          </a:p>
          <a:p>
            <a:pPr marL="457200" indent="-457200">
              <a:buAutoNum type="arabicPeriod"/>
            </a:pPr>
            <a:r>
              <a:rPr lang="en-US" dirty="0"/>
              <a:t>Disruption of habitats causing extinction of some animal species especially in coral reefs, Alpine meadows, and on Arctic ice sheets.</a:t>
            </a:r>
          </a:p>
          <a:p>
            <a:pPr marL="457200" indent="-457200">
              <a:buAutoNum type="arabicPeriod"/>
            </a:pPr>
            <a:r>
              <a:rPr lang="en-US" dirty="0"/>
              <a:t>Heat waves and heavy downpours.</a:t>
            </a:r>
          </a:p>
          <a:p>
            <a:pPr marL="457200" indent="-457200">
              <a:buAutoNum type="arabicPeriod"/>
            </a:pPr>
            <a:endParaRPr lang="en-US" dirty="0"/>
          </a:p>
          <a:p>
            <a:pPr marL="457200" indent="-457200">
              <a:buAutoNum type="arabicPeriod"/>
            </a:pPr>
            <a:endParaRPr lang="en-US" dirty="0"/>
          </a:p>
        </p:txBody>
      </p:sp>
      <p:sp>
        <p:nvSpPr>
          <p:cNvPr id="4" name="Date Placeholder 3">
            <a:extLst>
              <a:ext uri="{FF2B5EF4-FFF2-40B4-BE49-F238E27FC236}">
                <a16:creationId xmlns:a16="http://schemas.microsoft.com/office/drawing/2014/main" id="{292870E6-125A-49CA-A793-0485D91E51C7}"/>
              </a:ext>
            </a:extLst>
          </p:cNvPr>
          <p:cNvSpPr>
            <a:spLocks noGrp="1"/>
          </p:cNvSpPr>
          <p:nvPr>
            <p:ph type="dt" sz="half" idx="10"/>
          </p:nvPr>
        </p:nvSpPr>
        <p:spPr/>
        <p:txBody>
          <a:bodyPr/>
          <a:lstStyle/>
          <a:p>
            <a:r>
              <a:rPr lang="en-US"/>
              <a:t>Copyright © 2019 Douglas B. Ettinger. All rights reserved</a:t>
            </a:r>
            <a:endParaRPr lang="en-US" dirty="0"/>
          </a:p>
        </p:txBody>
      </p:sp>
      <p:sp>
        <p:nvSpPr>
          <p:cNvPr id="5" name="Footer Placeholder 4">
            <a:extLst>
              <a:ext uri="{FF2B5EF4-FFF2-40B4-BE49-F238E27FC236}">
                <a16:creationId xmlns:a16="http://schemas.microsoft.com/office/drawing/2014/main" id="{41400567-9456-491F-B38F-0D98DD93E5C0}"/>
              </a:ext>
            </a:extLst>
          </p:cNvPr>
          <p:cNvSpPr>
            <a:spLocks noGrp="1"/>
          </p:cNvSpPr>
          <p:nvPr>
            <p:ph type="ftr" sz="quarter" idx="11"/>
          </p:nvPr>
        </p:nvSpPr>
        <p:spPr/>
        <p:txBody>
          <a:bodyPr/>
          <a:lstStyle/>
          <a:p>
            <a:r>
              <a:rPr lang="en-US"/>
              <a:t>Revised 5/11/2019</a:t>
            </a:r>
            <a:endParaRPr lang="en-US" dirty="0"/>
          </a:p>
        </p:txBody>
      </p:sp>
      <p:sp>
        <p:nvSpPr>
          <p:cNvPr id="6" name="Slide Number Placeholder 5">
            <a:extLst>
              <a:ext uri="{FF2B5EF4-FFF2-40B4-BE49-F238E27FC236}">
                <a16:creationId xmlns:a16="http://schemas.microsoft.com/office/drawing/2014/main" id="{D4B242AB-889D-4C4E-A975-AB37845AA3E0}"/>
              </a:ext>
            </a:extLst>
          </p:cNvPr>
          <p:cNvSpPr>
            <a:spLocks noGrp="1"/>
          </p:cNvSpPr>
          <p:nvPr>
            <p:ph type="sldNum" sz="quarter" idx="12"/>
          </p:nvPr>
        </p:nvSpPr>
        <p:spPr/>
        <p:txBody>
          <a:bodyPr/>
          <a:lstStyle/>
          <a:p>
            <a:fld id="{81FEFA0A-2F20-4B60-98C6-5FFDA469AA1C}" type="slidenum">
              <a:rPr lang="en-US" smtClean="0"/>
              <a:pPr/>
              <a:t>2</a:t>
            </a:fld>
            <a:endParaRPr lang="en-US" dirty="0"/>
          </a:p>
        </p:txBody>
      </p:sp>
    </p:spTree>
    <p:extLst>
      <p:ext uri="{BB962C8B-B14F-4D97-AF65-F5344CB8AC3E}">
        <p14:creationId xmlns:p14="http://schemas.microsoft.com/office/powerpoint/2010/main" val="2510148618"/>
      </p:ext>
    </p:extLst>
  </p:cSld>
  <p:clrMapOvr>
    <a:masterClrMapping/>
  </p:clrMapOvr>
  <mc:AlternateContent xmlns:mc="http://schemas.openxmlformats.org/markup-compatibility/2006" xmlns:p15="http://schemas.microsoft.com/office/powerpoint/2012/main">
    <mc:Choice Requires="p15">
      <p:transition spd="med">
        <p15:prstTrans prst="pageCurlDouble"/>
        <p:sndAc>
          <p:stSnd>
            <p:snd r:embed="rId2" name="camera.wav"/>
          </p:stSnd>
        </p:sndAc>
      </p:transition>
    </mc:Choice>
    <mc:Fallback xmlns="">
      <p:transition spd="med">
        <p:fade/>
        <p:sndAc>
          <p:stSnd>
            <p:snd r:embed="rId3" name="camera.wav"/>
          </p:st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C739C-3272-4785-B782-715F25B80BE4}"/>
              </a:ext>
            </a:extLst>
          </p:cNvPr>
          <p:cNvSpPr>
            <a:spLocks noGrp="1"/>
          </p:cNvSpPr>
          <p:nvPr>
            <p:ph type="title"/>
          </p:nvPr>
        </p:nvSpPr>
        <p:spPr/>
        <p:txBody>
          <a:bodyPr>
            <a:normAutofit fontScale="90000"/>
          </a:bodyPr>
          <a:lstStyle/>
          <a:p>
            <a:pPr algn="ctr"/>
            <a:r>
              <a:rPr lang="en-US" sz="4400" dirty="0"/>
              <a:t>Earth has no foreseeable way of becoming another Venus.</a:t>
            </a:r>
            <a:r>
              <a:rPr lang="en-US" dirty="0"/>
              <a:t>  </a:t>
            </a:r>
          </a:p>
        </p:txBody>
      </p:sp>
      <p:sp>
        <p:nvSpPr>
          <p:cNvPr id="3" name="Content Placeholder 2">
            <a:extLst>
              <a:ext uri="{FF2B5EF4-FFF2-40B4-BE49-F238E27FC236}">
                <a16:creationId xmlns:a16="http://schemas.microsoft.com/office/drawing/2014/main" id="{BB5194FF-E4D2-4B84-8084-AB80DA1773AF}"/>
              </a:ext>
            </a:extLst>
          </p:cNvPr>
          <p:cNvSpPr>
            <a:spLocks noGrp="1"/>
          </p:cNvSpPr>
          <p:nvPr>
            <p:ph sz="half" idx="1"/>
          </p:nvPr>
        </p:nvSpPr>
        <p:spPr/>
        <p:txBody>
          <a:bodyPr/>
          <a:lstStyle/>
          <a:p>
            <a:r>
              <a:rPr lang="en-US" dirty="0"/>
              <a:t>Composition of dry air by volume:</a:t>
            </a:r>
          </a:p>
          <a:p>
            <a:pPr marL="342900" indent="-342900">
              <a:buFont typeface="Wingdings" panose="05000000000000000000" pitchFamily="2" charset="2"/>
              <a:buChar char="Ø"/>
            </a:pPr>
            <a:r>
              <a:rPr lang="en-US" dirty="0"/>
              <a:t>N</a:t>
            </a:r>
            <a:r>
              <a:rPr lang="en-US" baseline="-25000" dirty="0"/>
              <a:t>2 </a:t>
            </a:r>
            <a:r>
              <a:rPr lang="en-US" dirty="0"/>
              <a:t>is 78.08 %</a:t>
            </a:r>
          </a:p>
          <a:p>
            <a:pPr marL="342900" indent="-342900">
              <a:buFont typeface="Wingdings" panose="05000000000000000000" pitchFamily="2" charset="2"/>
              <a:buChar char="Ø"/>
            </a:pPr>
            <a:r>
              <a:rPr lang="en-US" dirty="0"/>
              <a:t>O</a:t>
            </a:r>
            <a:r>
              <a:rPr lang="en-US" baseline="-25000" dirty="0"/>
              <a:t>2 </a:t>
            </a:r>
            <a:r>
              <a:rPr lang="en-US" dirty="0"/>
              <a:t>is 20.95 %</a:t>
            </a:r>
          </a:p>
          <a:p>
            <a:pPr marL="342900" indent="-342900">
              <a:buFont typeface="Wingdings" panose="05000000000000000000" pitchFamily="2" charset="2"/>
              <a:buChar char="Ø"/>
            </a:pPr>
            <a:r>
              <a:rPr lang="en-US" dirty="0"/>
              <a:t>Argon is 0.93 %</a:t>
            </a:r>
          </a:p>
          <a:p>
            <a:pPr marL="342900" indent="-342900">
              <a:buFont typeface="Wingdings" panose="05000000000000000000" pitchFamily="2" charset="2"/>
              <a:buChar char="Ø"/>
            </a:pPr>
            <a:r>
              <a:rPr lang="en-US" dirty="0"/>
              <a:t>CO</a:t>
            </a:r>
            <a:r>
              <a:rPr lang="en-US" baseline="-25000" dirty="0"/>
              <a:t>2 </a:t>
            </a:r>
            <a:r>
              <a:rPr lang="en-US" dirty="0"/>
              <a:t>is 0.040 %</a:t>
            </a:r>
          </a:p>
          <a:p>
            <a:pPr marL="342900" indent="-342900">
              <a:buFont typeface="Wingdings" panose="05000000000000000000" pitchFamily="2" charset="2"/>
              <a:buChar char="Ø"/>
            </a:pPr>
            <a:r>
              <a:rPr lang="en-US" dirty="0"/>
              <a:t>H</a:t>
            </a:r>
            <a:r>
              <a:rPr lang="en-US" baseline="-25000" dirty="0"/>
              <a:t>2</a:t>
            </a:r>
            <a:r>
              <a:rPr lang="en-US" dirty="0"/>
              <a:t>O is variable with average around 1 % at sea level.</a:t>
            </a:r>
          </a:p>
        </p:txBody>
      </p:sp>
      <p:sp>
        <p:nvSpPr>
          <p:cNvPr id="4" name="Content Placeholder 3">
            <a:extLst>
              <a:ext uri="{FF2B5EF4-FFF2-40B4-BE49-F238E27FC236}">
                <a16:creationId xmlns:a16="http://schemas.microsoft.com/office/drawing/2014/main" id="{4517B46F-6CD7-4EA6-B005-2BC2FBE5433F}"/>
              </a:ext>
            </a:extLst>
          </p:cNvPr>
          <p:cNvSpPr>
            <a:spLocks noGrp="1"/>
          </p:cNvSpPr>
          <p:nvPr>
            <p:ph sz="half" idx="2"/>
          </p:nvPr>
        </p:nvSpPr>
        <p:spPr/>
        <p:txBody>
          <a:bodyPr/>
          <a:lstStyle/>
          <a:p>
            <a:r>
              <a:rPr lang="en-US" dirty="0"/>
              <a:t>The Earth’s carbon cycle prevents any large amount of CO</a:t>
            </a:r>
            <a:r>
              <a:rPr lang="en-US" baseline="-25000" dirty="0"/>
              <a:t>2 </a:t>
            </a:r>
            <a:r>
              <a:rPr lang="en-US" dirty="0"/>
              <a:t>being sequestered in the atmosphere.</a:t>
            </a:r>
          </a:p>
          <a:p>
            <a:r>
              <a:rPr lang="en-US" dirty="0"/>
              <a:t>CO</a:t>
            </a:r>
            <a:r>
              <a:rPr lang="en-US" baseline="-25000" dirty="0"/>
              <a:t>2 </a:t>
            </a:r>
            <a:r>
              <a:rPr lang="en-US" dirty="0"/>
              <a:t>is absorbed by both plant life on land and in the sea.</a:t>
            </a:r>
          </a:p>
          <a:p>
            <a:r>
              <a:rPr lang="en-US" dirty="0"/>
              <a:t>Some CO</a:t>
            </a:r>
            <a:r>
              <a:rPr lang="en-US" baseline="-25000" dirty="0"/>
              <a:t>2 </a:t>
            </a:r>
            <a:r>
              <a:rPr lang="en-US" dirty="0"/>
              <a:t>is always being transformed into plant matter and carbonates in the sea due the presence of water chemistry.</a:t>
            </a:r>
          </a:p>
        </p:txBody>
      </p:sp>
      <p:sp>
        <p:nvSpPr>
          <p:cNvPr id="5" name="Date Placeholder 4">
            <a:extLst>
              <a:ext uri="{FF2B5EF4-FFF2-40B4-BE49-F238E27FC236}">
                <a16:creationId xmlns:a16="http://schemas.microsoft.com/office/drawing/2014/main" id="{6776D762-6DB3-403D-9D95-D4D8F8BBD7C9}"/>
              </a:ext>
            </a:extLst>
          </p:cNvPr>
          <p:cNvSpPr>
            <a:spLocks noGrp="1"/>
          </p:cNvSpPr>
          <p:nvPr>
            <p:ph type="dt" sz="half" idx="10"/>
          </p:nvPr>
        </p:nvSpPr>
        <p:spPr/>
        <p:txBody>
          <a:bodyPr/>
          <a:lstStyle/>
          <a:p>
            <a:r>
              <a:rPr lang="en-US"/>
              <a:t>Copyright © 2019 Douglas B. Ettinger. All rights reserved</a:t>
            </a:r>
            <a:endParaRPr lang="en-US" dirty="0"/>
          </a:p>
        </p:txBody>
      </p:sp>
      <p:sp>
        <p:nvSpPr>
          <p:cNvPr id="6" name="Footer Placeholder 5">
            <a:extLst>
              <a:ext uri="{FF2B5EF4-FFF2-40B4-BE49-F238E27FC236}">
                <a16:creationId xmlns:a16="http://schemas.microsoft.com/office/drawing/2014/main" id="{3B815DE0-B3B8-45BD-A1C3-446E7477B31A}"/>
              </a:ext>
            </a:extLst>
          </p:cNvPr>
          <p:cNvSpPr>
            <a:spLocks noGrp="1"/>
          </p:cNvSpPr>
          <p:nvPr>
            <p:ph type="ftr" sz="quarter" idx="11"/>
          </p:nvPr>
        </p:nvSpPr>
        <p:spPr/>
        <p:txBody>
          <a:bodyPr/>
          <a:lstStyle/>
          <a:p>
            <a:r>
              <a:rPr lang="en-US"/>
              <a:t>Revised 5/11/2019</a:t>
            </a:r>
            <a:endParaRPr lang="en-US" dirty="0"/>
          </a:p>
        </p:txBody>
      </p:sp>
      <p:sp>
        <p:nvSpPr>
          <p:cNvPr id="7" name="Slide Number Placeholder 6">
            <a:extLst>
              <a:ext uri="{FF2B5EF4-FFF2-40B4-BE49-F238E27FC236}">
                <a16:creationId xmlns:a16="http://schemas.microsoft.com/office/drawing/2014/main" id="{956AB571-2569-4251-8643-85B0E3E26081}"/>
              </a:ext>
            </a:extLst>
          </p:cNvPr>
          <p:cNvSpPr>
            <a:spLocks noGrp="1"/>
          </p:cNvSpPr>
          <p:nvPr>
            <p:ph type="sldNum" sz="quarter" idx="12"/>
          </p:nvPr>
        </p:nvSpPr>
        <p:spPr/>
        <p:txBody>
          <a:bodyPr/>
          <a:lstStyle/>
          <a:p>
            <a:fld id="{81FEFA0A-2F20-4B60-98C6-5FFDA469AA1C}" type="slidenum">
              <a:rPr lang="en-US" smtClean="0"/>
              <a:pPr/>
              <a:t>20</a:t>
            </a:fld>
            <a:endParaRPr lang="en-US" dirty="0"/>
          </a:p>
        </p:txBody>
      </p:sp>
    </p:spTree>
    <p:extLst>
      <p:ext uri="{BB962C8B-B14F-4D97-AF65-F5344CB8AC3E}">
        <p14:creationId xmlns:p14="http://schemas.microsoft.com/office/powerpoint/2010/main" val="3983665195"/>
      </p:ext>
    </p:extLst>
  </p:cSld>
  <p:clrMapOvr>
    <a:masterClrMapping/>
  </p:clrMapOvr>
  <mc:AlternateContent xmlns:mc="http://schemas.openxmlformats.org/markup-compatibility/2006" xmlns:p15="http://schemas.microsoft.com/office/powerpoint/2012/main">
    <mc:Choice Requires="p15">
      <p:transition spd="med">
        <p15:prstTrans prst="pageCurlDouble"/>
        <p:sndAc>
          <p:stSnd>
            <p:snd r:embed="rId2" name="camera.wav"/>
          </p:stSnd>
        </p:sndAc>
      </p:transition>
    </mc:Choice>
    <mc:Fallback xmlns="">
      <p:transition spd="med">
        <p:fade/>
        <p:sndAc>
          <p:stSnd>
            <p:snd r:embed="rId3" name="camera.wav"/>
          </p:stSnd>
        </p:sndAc>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CE4A1-D424-4691-BE98-DDCD89810080}"/>
              </a:ext>
            </a:extLst>
          </p:cNvPr>
          <p:cNvSpPr>
            <a:spLocks noGrp="1"/>
          </p:cNvSpPr>
          <p:nvPr>
            <p:ph type="title"/>
          </p:nvPr>
        </p:nvSpPr>
        <p:spPr/>
        <p:txBody>
          <a:bodyPr>
            <a:noAutofit/>
          </a:bodyPr>
          <a:lstStyle/>
          <a:p>
            <a:pPr algn="ctr"/>
            <a:r>
              <a:rPr lang="en-US" sz="4400" dirty="0"/>
              <a:t>A More Serious Direct Concern is the Resulting Rise of Sea Level</a:t>
            </a:r>
          </a:p>
        </p:txBody>
      </p:sp>
      <p:pic>
        <p:nvPicPr>
          <p:cNvPr id="5" name="Content Placeholder 4">
            <a:extLst>
              <a:ext uri="{FF2B5EF4-FFF2-40B4-BE49-F238E27FC236}">
                <a16:creationId xmlns:a16="http://schemas.microsoft.com/office/drawing/2014/main" id="{80393143-8712-40C4-B6FD-413C88EC51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65412" y="1676400"/>
            <a:ext cx="7010400" cy="4648200"/>
          </a:xfrm>
        </p:spPr>
      </p:pic>
      <p:sp>
        <p:nvSpPr>
          <p:cNvPr id="3" name="Date Placeholder 2">
            <a:extLst>
              <a:ext uri="{FF2B5EF4-FFF2-40B4-BE49-F238E27FC236}">
                <a16:creationId xmlns:a16="http://schemas.microsoft.com/office/drawing/2014/main" id="{416CCC7C-3232-46DA-BC54-754FF53D33D0}"/>
              </a:ext>
            </a:extLst>
          </p:cNvPr>
          <p:cNvSpPr>
            <a:spLocks noGrp="1"/>
          </p:cNvSpPr>
          <p:nvPr>
            <p:ph type="dt" sz="half" idx="10"/>
          </p:nvPr>
        </p:nvSpPr>
        <p:spPr/>
        <p:txBody>
          <a:bodyPr/>
          <a:lstStyle/>
          <a:p>
            <a:r>
              <a:rPr lang="en-US"/>
              <a:t>Copyright © 2019 Douglas B. Ettinger. All rights reserved</a:t>
            </a:r>
            <a:endParaRPr lang="en-US" dirty="0"/>
          </a:p>
        </p:txBody>
      </p:sp>
      <p:sp>
        <p:nvSpPr>
          <p:cNvPr id="4" name="Footer Placeholder 3">
            <a:extLst>
              <a:ext uri="{FF2B5EF4-FFF2-40B4-BE49-F238E27FC236}">
                <a16:creationId xmlns:a16="http://schemas.microsoft.com/office/drawing/2014/main" id="{9895EAE4-64BB-494E-84B1-E125B99763E4}"/>
              </a:ext>
            </a:extLst>
          </p:cNvPr>
          <p:cNvSpPr>
            <a:spLocks noGrp="1"/>
          </p:cNvSpPr>
          <p:nvPr>
            <p:ph type="ftr" sz="quarter" idx="11"/>
          </p:nvPr>
        </p:nvSpPr>
        <p:spPr/>
        <p:txBody>
          <a:bodyPr/>
          <a:lstStyle/>
          <a:p>
            <a:r>
              <a:rPr lang="en-US"/>
              <a:t>Revised 5/11/2019</a:t>
            </a:r>
            <a:endParaRPr lang="en-US" dirty="0"/>
          </a:p>
        </p:txBody>
      </p:sp>
      <p:sp>
        <p:nvSpPr>
          <p:cNvPr id="6" name="Slide Number Placeholder 5">
            <a:extLst>
              <a:ext uri="{FF2B5EF4-FFF2-40B4-BE49-F238E27FC236}">
                <a16:creationId xmlns:a16="http://schemas.microsoft.com/office/drawing/2014/main" id="{1024C04C-BC06-47DF-A0DF-FBE9E5035FDA}"/>
              </a:ext>
            </a:extLst>
          </p:cNvPr>
          <p:cNvSpPr>
            <a:spLocks noGrp="1"/>
          </p:cNvSpPr>
          <p:nvPr>
            <p:ph type="sldNum" sz="quarter" idx="12"/>
          </p:nvPr>
        </p:nvSpPr>
        <p:spPr/>
        <p:txBody>
          <a:bodyPr/>
          <a:lstStyle/>
          <a:p>
            <a:fld id="{81FEFA0A-2F20-4B60-98C6-5FFDA469AA1C}" type="slidenum">
              <a:rPr lang="en-US" smtClean="0"/>
              <a:pPr/>
              <a:t>21</a:t>
            </a:fld>
            <a:endParaRPr lang="en-US" dirty="0"/>
          </a:p>
        </p:txBody>
      </p:sp>
    </p:spTree>
    <p:extLst>
      <p:ext uri="{BB962C8B-B14F-4D97-AF65-F5344CB8AC3E}">
        <p14:creationId xmlns:p14="http://schemas.microsoft.com/office/powerpoint/2010/main" val="1934493132"/>
      </p:ext>
    </p:extLst>
  </p:cSld>
  <p:clrMapOvr>
    <a:masterClrMapping/>
  </p:clrMapOvr>
  <mc:AlternateContent xmlns:mc="http://schemas.openxmlformats.org/markup-compatibility/2006" xmlns:p15="http://schemas.microsoft.com/office/powerpoint/2012/main">
    <mc:Choice Requires="p15">
      <p:transition spd="med">
        <p15:prstTrans prst="pageCurlDouble"/>
        <p:sndAc>
          <p:stSnd>
            <p:snd r:embed="rId2" name="camera.wav"/>
          </p:stSnd>
        </p:sndAc>
      </p:transition>
    </mc:Choice>
    <mc:Fallback xmlns="">
      <p:transition spd="med">
        <p:fade/>
        <p:sndAc>
          <p:stSnd>
            <p:snd r:embed="rId4" name="camera.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CE0D9-DA5A-4F6A-B0AF-FBEE68250819}"/>
              </a:ext>
            </a:extLst>
          </p:cNvPr>
          <p:cNvSpPr>
            <a:spLocks noGrp="1"/>
          </p:cNvSpPr>
          <p:nvPr>
            <p:ph type="title"/>
          </p:nvPr>
        </p:nvSpPr>
        <p:spPr>
          <a:xfrm>
            <a:off x="1293813" y="381000"/>
            <a:ext cx="9601200" cy="914400"/>
          </a:xfrm>
        </p:spPr>
        <p:txBody>
          <a:bodyPr>
            <a:normAutofit/>
          </a:bodyPr>
          <a:lstStyle/>
          <a:p>
            <a:pPr algn="ctr"/>
            <a:r>
              <a:rPr lang="en-US" sz="4800" dirty="0"/>
              <a:t>Global Sea Level Reconstructions</a:t>
            </a:r>
          </a:p>
        </p:txBody>
      </p:sp>
      <p:pic>
        <p:nvPicPr>
          <p:cNvPr id="6" name="Content Placeholder 5">
            <a:extLst>
              <a:ext uri="{FF2B5EF4-FFF2-40B4-BE49-F238E27FC236}">
                <a16:creationId xmlns:a16="http://schemas.microsoft.com/office/drawing/2014/main" id="{0878C8F2-BF01-4640-8225-B4732F7C0B6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12812" y="1676401"/>
            <a:ext cx="5073978" cy="4495799"/>
          </a:xfrm>
        </p:spPr>
      </p:pic>
      <p:pic>
        <p:nvPicPr>
          <p:cNvPr id="8" name="Content Placeholder 7">
            <a:extLst>
              <a:ext uri="{FF2B5EF4-FFF2-40B4-BE49-F238E27FC236}">
                <a16:creationId xmlns:a16="http://schemas.microsoft.com/office/drawing/2014/main" id="{C5090175-E9B4-4CFA-87F5-A7CF3C625763}"/>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408738" y="1676400"/>
            <a:ext cx="5629274" cy="4419599"/>
          </a:xfrm>
        </p:spPr>
      </p:pic>
      <p:sp>
        <p:nvSpPr>
          <p:cNvPr id="3" name="Date Placeholder 2">
            <a:extLst>
              <a:ext uri="{FF2B5EF4-FFF2-40B4-BE49-F238E27FC236}">
                <a16:creationId xmlns:a16="http://schemas.microsoft.com/office/drawing/2014/main" id="{C6650366-CA6C-44E7-ABCA-D280853735A3}"/>
              </a:ext>
            </a:extLst>
          </p:cNvPr>
          <p:cNvSpPr>
            <a:spLocks noGrp="1"/>
          </p:cNvSpPr>
          <p:nvPr>
            <p:ph type="dt" sz="half" idx="10"/>
          </p:nvPr>
        </p:nvSpPr>
        <p:spPr/>
        <p:txBody>
          <a:bodyPr/>
          <a:lstStyle/>
          <a:p>
            <a:r>
              <a:rPr lang="en-US"/>
              <a:t>Copyright © 2019 Douglas B. Ettinger. All rights reserved</a:t>
            </a:r>
            <a:endParaRPr lang="en-US" dirty="0"/>
          </a:p>
        </p:txBody>
      </p:sp>
      <p:sp>
        <p:nvSpPr>
          <p:cNvPr id="4" name="Footer Placeholder 3">
            <a:extLst>
              <a:ext uri="{FF2B5EF4-FFF2-40B4-BE49-F238E27FC236}">
                <a16:creationId xmlns:a16="http://schemas.microsoft.com/office/drawing/2014/main" id="{DB6B735A-7F1F-4818-BF4F-1E6EF769A7B4}"/>
              </a:ext>
            </a:extLst>
          </p:cNvPr>
          <p:cNvSpPr>
            <a:spLocks noGrp="1"/>
          </p:cNvSpPr>
          <p:nvPr>
            <p:ph type="ftr" sz="quarter" idx="11"/>
          </p:nvPr>
        </p:nvSpPr>
        <p:spPr/>
        <p:txBody>
          <a:bodyPr/>
          <a:lstStyle/>
          <a:p>
            <a:r>
              <a:rPr lang="en-US"/>
              <a:t>Revised 5/11/2019</a:t>
            </a:r>
            <a:endParaRPr lang="en-US" dirty="0"/>
          </a:p>
        </p:txBody>
      </p:sp>
      <p:sp>
        <p:nvSpPr>
          <p:cNvPr id="5" name="Slide Number Placeholder 4">
            <a:extLst>
              <a:ext uri="{FF2B5EF4-FFF2-40B4-BE49-F238E27FC236}">
                <a16:creationId xmlns:a16="http://schemas.microsoft.com/office/drawing/2014/main" id="{B3AC55CB-80A5-421A-9346-F1400C0396D1}"/>
              </a:ext>
            </a:extLst>
          </p:cNvPr>
          <p:cNvSpPr>
            <a:spLocks noGrp="1"/>
          </p:cNvSpPr>
          <p:nvPr>
            <p:ph type="sldNum" sz="quarter" idx="12"/>
          </p:nvPr>
        </p:nvSpPr>
        <p:spPr/>
        <p:txBody>
          <a:bodyPr/>
          <a:lstStyle/>
          <a:p>
            <a:fld id="{81FEFA0A-2F20-4B60-98C6-5FFDA469AA1C}" type="slidenum">
              <a:rPr lang="en-US" smtClean="0"/>
              <a:pPr/>
              <a:t>22</a:t>
            </a:fld>
            <a:endParaRPr lang="en-US" dirty="0"/>
          </a:p>
        </p:txBody>
      </p:sp>
    </p:spTree>
    <p:extLst>
      <p:ext uri="{BB962C8B-B14F-4D97-AF65-F5344CB8AC3E}">
        <p14:creationId xmlns:p14="http://schemas.microsoft.com/office/powerpoint/2010/main" val="3173981130"/>
      </p:ext>
    </p:extLst>
  </p:cSld>
  <p:clrMapOvr>
    <a:masterClrMapping/>
  </p:clrMapOvr>
  <mc:AlternateContent xmlns:mc="http://schemas.openxmlformats.org/markup-compatibility/2006" xmlns:p15="http://schemas.microsoft.com/office/powerpoint/2012/main">
    <mc:Choice Requires="p15">
      <p:transition spd="med">
        <p15:prstTrans prst="pageCurlDouble"/>
        <p:sndAc>
          <p:stSnd>
            <p:snd r:embed="rId2" name="camera.wav"/>
          </p:stSnd>
        </p:sndAc>
      </p:transition>
    </mc:Choice>
    <mc:Fallback xmlns="">
      <p:transition spd="med">
        <p:fade/>
        <p:sndAc>
          <p:stSnd>
            <p:snd r:embed="rId5" name="camera.wav"/>
          </p:stSnd>
        </p:sndAc>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9A389-2663-4AC3-BACD-4CA38548F034}"/>
              </a:ext>
            </a:extLst>
          </p:cNvPr>
          <p:cNvSpPr>
            <a:spLocks noGrp="1"/>
          </p:cNvSpPr>
          <p:nvPr>
            <p:ph type="title"/>
          </p:nvPr>
        </p:nvSpPr>
        <p:spPr/>
        <p:txBody>
          <a:bodyPr>
            <a:noAutofit/>
          </a:bodyPr>
          <a:lstStyle/>
          <a:p>
            <a:pPr algn="ctr"/>
            <a:r>
              <a:rPr lang="en-US" sz="4800" dirty="0"/>
              <a:t>Past Sea Levels Were Much Higher Than Today</a:t>
            </a:r>
          </a:p>
        </p:txBody>
      </p:sp>
      <p:sp>
        <p:nvSpPr>
          <p:cNvPr id="3" name="Text Placeholder 2">
            <a:extLst>
              <a:ext uri="{FF2B5EF4-FFF2-40B4-BE49-F238E27FC236}">
                <a16:creationId xmlns:a16="http://schemas.microsoft.com/office/drawing/2014/main" id="{73DD299C-11E9-4281-A2BD-65BFA67F7DA0}"/>
              </a:ext>
            </a:extLst>
          </p:cNvPr>
          <p:cNvSpPr>
            <a:spLocks noGrp="1"/>
          </p:cNvSpPr>
          <p:nvPr>
            <p:ph type="body" idx="1"/>
          </p:nvPr>
        </p:nvSpPr>
        <p:spPr>
          <a:xfrm>
            <a:off x="1293813" y="1524000"/>
            <a:ext cx="4701142" cy="1035049"/>
          </a:xfrm>
        </p:spPr>
        <p:txBody>
          <a:bodyPr/>
          <a:lstStyle/>
          <a:p>
            <a:pPr algn="ctr"/>
            <a:r>
              <a:rPr lang="en-US" u="sng" dirty="0"/>
              <a:t>Changes Millions of Years Ago Mostly Dependent on Long-Term Geological Reasons</a:t>
            </a:r>
          </a:p>
        </p:txBody>
      </p:sp>
      <p:sp>
        <p:nvSpPr>
          <p:cNvPr id="4" name="Content Placeholder 3">
            <a:extLst>
              <a:ext uri="{FF2B5EF4-FFF2-40B4-BE49-F238E27FC236}">
                <a16:creationId xmlns:a16="http://schemas.microsoft.com/office/drawing/2014/main" id="{1C3FCB05-1A1F-4484-8CEA-685048BE2926}"/>
              </a:ext>
            </a:extLst>
          </p:cNvPr>
          <p:cNvSpPr>
            <a:spLocks noGrp="1"/>
          </p:cNvSpPr>
          <p:nvPr>
            <p:ph sz="half" idx="2"/>
          </p:nvPr>
        </p:nvSpPr>
        <p:spPr>
          <a:xfrm>
            <a:off x="1293813" y="2743200"/>
            <a:ext cx="4701142" cy="3429000"/>
          </a:xfrm>
        </p:spPr>
        <p:txBody>
          <a:bodyPr>
            <a:normAutofit fontScale="92500"/>
          </a:bodyPr>
          <a:lstStyle/>
          <a:p>
            <a:r>
              <a:rPr lang="en-US" dirty="0"/>
              <a:t>Shape and volume of ocean basins and eustatic changes.</a:t>
            </a:r>
          </a:p>
          <a:p>
            <a:r>
              <a:rPr lang="en-US" dirty="0"/>
              <a:t>Temperature of sea water that changes its density.</a:t>
            </a:r>
          </a:p>
          <a:p>
            <a:r>
              <a:rPr lang="en-US" dirty="0"/>
              <a:t>Water retained in other reservoirs</a:t>
            </a:r>
          </a:p>
          <a:p>
            <a:r>
              <a:rPr lang="en-US" dirty="0"/>
              <a:t>Tectonic uplifts and subsidence</a:t>
            </a:r>
          </a:p>
          <a:p>
            <a:r>
              <a:rPr lang="en-US" dirty="0"/>
              <a:t>Antarctica ice sheet volume and post-glacial rebounds.</a:t>
            </a:r>
          </a:p>
        </p:txBody>
      </p:sp>
      <p:sp>
        <p:nvSpPr>
          <p:cNvPr id="5" name="Text Placeholder 4">
            <a:extLst>
              <a:ext uri="{FF2B5EF4-FFF2-40B4-BE49-F238E27FC236}">
                <a16:creationId xmlns:a16="http://schemas.microsoft.com/office/drawing/2014/main" id="{EB82BF91-E9DC-4770-9E2C-A7E41DC580E6}"/>
              </a:ext>
            </a:extLst>
          </p:cNvPr>
          <p:cNvSpPr>
            <a:spLocks noGrp="1"/>
          </p:cNvSpPr>
          <p:nvPr>
            <p:ph type="body" sz="quarter" idx="3"/>
          </p:nvPr>
        </p:nvSpPr>
        <p:spPr>
          <a:xfrm>
            <a:off x="6191754" y="1403353"/>
            <a:ext cx="4703259" cy="1035048"/>
          </a:xfrm>
        </p:spPr>
        <p:txBody>
          <a:bodyPr/>
          <a:lstStyle/>
          <a:p>
            <a:pPr algn="ctr"/>
            <a:r>
              <a:rPr lang="en-US" u="sng" dirty="0"/>
              <a:t>Changes Since 22,000 Years Ago – Post Glacial</a:t>
            </a:r>
          </a:p>
        </p:txBody>
      </p:sp>
      <p:sp>
        <p:nvSpPr>
          <p:cNvPr id="6" name="Content Placeholder 5">
            <a:extLst>
              <a:ext uri="{FF2B5EF4-FFF2-40B4-BE49-F238E27FC236}">
                <a16:creationId xmlns:a16="http://schemas.microsoft.com/office/drawing/2014/main" id="{2085F9FE-699F-4A95-AFEA-B519BD5541FD}"/>
              </a:ext>
            </a:extLst>
          </p:cNvPr>
          <p:cNvSpPr>
            <a:spLocks noGrp="1"/>
          </p:cNvSpPr>
          <p:nvPr>
            <p:ph sz="quarter" idx="4"/>
          </p:nvPr>
        </p:nvSpPr>
        <p:spPr>
          <a:xfrm>
            <a:off x="6191754" y="2743199"/>
            <a:ext cx="4703259" cy="3613151"/>
          </a:xfrm>
        </p:spPr>
        <p:txBody>
          <a:bodyPr>
            <a:normAutofit fontScale="92500"/>
          </a:bodyPr>
          <a:lstStyle/>
          <a:p>
            <a:r>
              <a:rPr lang="en-US" dirty="0"/>
              <a:t>If Antarctica’s ice sheet melted sea level would rise 60 meters and another 6 meters if Greenland melted.</a:t>
            </a:r>
          </a:p>
          <a:p>
            <a:r>
              <a:rPr lang="en-US" dirty="0"/>
              <a:t>Sea level was 390 feet lower than today’s level 20,000 years ago.</a:t>
            </a:r>
          </a:p>
          <a:p>
            <a:r>
              <a:rPr lang="en-US" dirty="0"/>
              <a:t>Between interglacials, sea level has fluctuated but continually risen.</a:t>
            </a:r>
          </a:p>
          <a:p>
            <a:r>
              <a:rPr lang="en-US" dirty="0"/>
              <a:t>Numerous ruins are found 100 to 200 feet below current sea level.</a:t>
            </a:r>
          </a:p>
        </p:txBody>
      </p:sp>
      <p:sp>
        <p:nvSpPr>
          <p:cNvPr id="7" name="Date Placeholder 6">
            <a:extLst>
              <a:ext uri="{FF2B5EF4-FFF2-40B4-BE49-F238E27FC236}">
                <a16:creationId xmlns:a16="http://schemas.microsoft.com/office/drawing/2014/main" id="{B76C222E-5969-4C8D-826E-79AF6C81E950}"/>
              </a:ext>
            </a:extLst>
          </p:cNvPr>
          <p:cNvSpPr>
            <a:spLocks noGrp="1"/>
          </p:cNvSpPr>
          <p:nvPr>
            <p:ph type="dt" sz="half" idx="10"/>
          </p:nvPr>
        </p:nvSpPr>
        <p:spPr/>
        <p:txBody>
          <a:bodyPr/>
          <a:lstStyle/>
          <a:p>
            <a:r>
              <a:rPr lang="en-US"/>
              <a:t>Copyright © 2019 Douglas B. Ettinger. All rights reserved</a:t>
            </a:r>
            <a:endParaRPr lang="en-US" dirty="0"/>
          </a:p>
        </p:txBody>
      </p:sp>
      <p:sp>
        <p:nvSpPr>
          <p:cNvPr id="8" name="Footer Placeholder 7">
            <a:extLst>
              <a:ext uri="{FF2B5EF4-FFF2-40B4-BE49-F238E27FC236}">
                <a16:creationId xmlns:a16="http://schemas.microsoft.com/office/drawing/2014/main" id="{E65A4643-EB05-4F5A-9B70-1311A377D222}"/>
              </a:ext>
            </a:extLst>
          </p:cNvPr>
          <p:cNvSpPr>
            <a:spLocks noGrp="1"/>
          </p:cNvSpPr>
          <p:nvPr>
            <p:ph type="ftr" sz="quarter" idx="11"/>
          </p:nvPr>
        </p:nvSpPr>
        <p:spPr/>
        <p:txBody>
          <a:bodyPr/>
          <a:lstStyle/>
          <a:p>
            <a:r>
              <a:rPr lang="en-US"/>
              <a:t>Revised 5/11/2019</a:t>
            </a:r>
            <a:endParaRPr lang="en-US" dirty="0"/>
          </a:p>
        </p:txBody>
      </p:sp>
      <p:sp>
        <p:nvSpPr>
          <p:cNvPr id="9" name="Slide Number Placeholder 8">
            <a:extLst>
              <a:ext uri="{FF2B5EF4-FFF2-40B4-BE49-F238E27FC236}">
                <a16:creationId xmlns:a16="http://schemas.microsoft.com/office/drawing/2014/main" id="{93D918B5-012F-4DA7-90A9-7E7AF4436D03}"/>
              </a:ext>
            </a:extLst>
          </p:cNvPr>
          <p:cNvSpPr>
            <a:spLocks noGrp="1"/>
          </p:cNvSpPr>
          <p:nvPr>
            <p:ph type="sldNum" sz="quarter" idx="12"/>
          </p:nvPr>
        </p:nvSpPr>
        <p:spPr/>
        <p:txBody>
          <a:bodyPr/>
          <a:lstStyle/>
          <a:p>
            <a:fld id="{81FEFA0A-2F20-4B60-98C6-5FFDA469AA1C}" type="slidenum">
              <a:rPr lang="en-US" smtClean="0"/>
              <a:pPr/>
              <a:t>23</a:t>
            </a:fld>
            <a:endParaRPr lang="en-US" dirty="0"/>
          </a:p>
        </p:txBody>
      </p:sp>
    </p:spTree>
    <p:extLst>
      <p:ext uri="{BB962C8B-B14F-4D97-AF65-F5344CB8AC3E}">
        <p14:creationId xmlns:p14="http://schemas.microsoft.com/office/powerpoint/2010/main" val="3896893343"/>
      </p:ext>
    </p:extLst>
  </p:cSld>
  <p:clrMapOvr>
    <a:masterClrMapping/>
  </p:clrMapOvr>
  <mc:AlternateContent xmlns:mc="http://schemas.openxmlformats.org/markup-compatibility/2006" xmlns:p15="http://schemas.microsoft.com/office/powerpoint/2012/main">
    <mc:Choice Requires="p15">
      <p:transition spd="med">
        <p15:prstTrans prst="pageCurlDouble"/>
        <p:sndAc>
          <p:stSnd>
            <p:snd r:embed="rId3" name="camera.wav"/>
          </p:stSnd>
        </p:sndAc>
      </p:transition>
    </mc:Choice>
    <mc:Fallback xmlns="">
      <p:transition spd="med">
        <p:fade/>
        <p:sndAc>
          <p:stSnd>
            <p:snd r:embed="rId4" name="camera.wav"/>
          </p:stSnd>
        </p:sndAc>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93ACB-9B23-4EDE-B508-55BB026B4479}"/>
              </a:ext>
            </a:extLst>
          </p:cNvPr>
          <p:cNvSpPr>
            <a:spLocks noGrp="1"/>
          </p:cNvSpPr>
          <p:nvPr>
            <p:ph type="title"/>
          </p:nvPr>
        </p:nvSpPr>
        <p:spPr/>
        <p:txBody>
          <a:bodyPr>
            <a:normAutofit fontScale="90000"/>
          </a:bodyPr>
          <a:lstStyle/>
          <a:p>
            <a:pPr algn="ctr"/>
            <a:r>
              <a:rPr lang="en-US" sz="4400" dirty="0"/>
              <a:t>What Can Man Do? </a:t>
            </a:r>
            <a:br>
              <a:rPr lang="en-US" sz="4400" dirty="0"/>
            </a:br>
            <a:r>
              <a:rPr lang="en-US" sz="4400" dirty="0"/>
              <a:t>Plan and Be Prepared</a:t>
            </a:r>
            <a:r>
              <a:rPr lang="en-US" dirty="0"/>
              <a:t>.</a:t>
            </a:r>
          </a:p>
        </p:txBody>
      </p:sp>
      <p:sp>
        <p:nvSpPr>
          <p:cNvPr id="3" name="Content Placeholder 2">
            <a:extLst>
              <a:ext uri="{FF2B5EF4-FFF2-40B4-BE49-F238E27FC236}">
                <a16:creationId xmlns:a16="http://schemas.microsoft.com/office/drawing/2014/main" id="{B396F941-C3A5-4312-98AF-3A299FFFF6E0}"/>
              </a:ext>
            </a:extLst>
          </p:cNvPr>
          <p:cNvSpPr>
            <a:spLocks noGrp="1"/>
          </p:cNvSpPr>
          <p:nvPr>
            <p:ph idx="1"/>
          </p:nvPr>
        </p:nvSpPr>
        <p:spPr/>
        <p:txBody>
          <a:bodyPr>
            <a:normAutofit fontScale="92500"/>
          </a:bodyPr>
          <a:lstStyle/>
          <a:p>
            <a:r>
              <a:rPr lang="en-US" dirty="0"/>
              <a:t>Stop developing sea coasts and low lying areas in preparation for rising sea level.</a:t>
            </a:r>
          </a:p>
          <a:p>
            <a:r>
              <a:rPr lang="en-US" dirty="0"/>
              <a:t>Plan seaports for loading and off-loading as sea level rises.</a:t>
            </a:r>
          </a:p>
          <a:p>
            <a:r>
              <a:rPr lang="en-US" dirty="0"/>
              <a:t>Develop evacuation schemes and warning systems for severe weather.</a:t>
            </a:r>
          </a:p>
          <a:p>
            <a:r>
              <a:rPr lang="en-US" dirty="0"/>
              <a:t>Stop polluting oceans, other water reservoirs, and the atmosphere to preserve oxygen production; continue developing alternative energy sources.</a:t>
            </a:r>
          </a:p>
          <a:p>
            <a:r>
              <a:rPr lang="en-US" dirty="0"/>
              <a:t>Stop deforestation to preserve oxygen output and prevent desertification.</a:t>
            </a:r>
          </a:p>
          <a:p>
            <a:r>
              <a:rPr lang="en-US" dirty="0"/>
              <a:t>Defeat drought by planning for more de-salination plants and better irrigation.</a:t>
            </a:r>
          </a:p>
          <a:p>
            <a:endParaRPr lang="en-US" dirty="0"/>
          </a:p>
          <a:p>
            <a:endParaRPr lang="en-US" dirty="0"/>
          </a:p>
        </p:txBody>
      </p:sp>
      <p:sp>
        <p:nvSpPr>
          <p:cNvPr id="4" name="Date Placeholder 3">
            <a:extLst>
              <a:ext uri="{FF2B5EF4-FFF2-40B4-BE49-F238E27FC236}">
                <a16:creationId xmlns:a16="http://schemas.microsoft.com/office/drawing/2014/main" id="{D09D0B60-9617-4E85-B2CA-D12F96B65122}"/>
              </a:ext>
            </a:extLst>
          </p:cNvPr>
          <p:cNvSpPr>
            <a:spLocks noGrp="1"/>
          </p:cNvSpPr>
          <p:nvPr>
            <p:ph type="dt" sz="half" idx="10"/>
          </p:nvPr>
        </p:nvSpPr>
        <p:spPr/>
        <p:txBody>
          <a:bodyPr/>
          <a:lstStyle/>
          <a:p>
            <a:r>
              <a:rPr lang="en-US"/>
              <a:t>Copyright © 2019 Douglas B. Ettinger. All rights reserved</a:t>
            </a:r>
            <a:endParaRPr lang="en-US" dirty="0"/>
          </a:p>
        </p:txBody>
      </p:sp>
      <p:sp>
        <p:nvSpPr>
          <p:cNvPr id="5" name="Footer Placeholder 4">
            <a:extLst>
              <a:ext uri="{FF2B5EF4-FFF2-40B4-BE49-F238E27FC236}">
                <a16:creationId xmlns:a16="http://schemas.microsoft.com/office/drawing/2014/main" id="{4D8A8227-AA4B-4110-BA71-5D70B876A839}"/>
              </a:ext>
            </a:extLst>
          </p:cNvPr>
          <p:cNvSpPr>
            <a:spLocks noGrp="1"/>
          </p:cNvSpPr>
          <p:nvPr>
            <p:ph type="ftr" sz="quarter" idx="11"/>
          </p:nvPr>
        </p:nvSpPr>
        <p:spPr/>
        <p:txBody>
          <a:bodyPr/>
          <a:lstStyle/>
          <a:p>
            <a:r>
              <a:rPr lang="en-US"/>
              <a:t>Revised 5/11/2019</a:t>
            </a:r>
            <a:endParaRPr lang="en-US" dirty="0"/>
          </a:p>
        </p:txBody>
      </p:sp>
      <p:sp>
        <p:nvSpPr>
          <p:cNvPr id="6" name="Slide Number Placeholder 5">
            <a:extLst>
              <a:ext uri="{FF2B5EF4-FFF2-40B4-BE49-F238E27FC236}">
                <a16:creationId xmlns:a16="http://schemas.microsoft.com/office/drawing/2014/main" id="{2046DC54-ED91-431A-815B-FC6072B47CF7}"/>
              </a:ext>
            </a:extLst>
          </p:cNvPr>
          <p:cNvSpPr>
            <a:spLocks noGrp="1"/>
          </p:cNvSpPr>
          <p:nvPr>
            <p:ph type="sldNum" sz="quarter" idx="12"/>
          </p:nvPr>
        </p:nvSpPr>
        <p:spPr/>
        <p:txBody>
          <a:bodyPr/>
          <a:lstStyle/>
          <a:p>
            <a:fld id="{81FEFA0A-2F20-4B60-98C6-5FFDA469AA1C}" type="slidenum">
              <a:rPr lang="en-US" smtClean="0"/>
              <a:pPr/>
              <a:t>24</a:t>
            </a:fld>
            <a:endParaRPr lang="en-US" dirty="0"/>
          </a:p>
        </p:txBody>
      </p:sp>
    </p:spTree>
    <p:extLst>
      <p:ext uri="{BB962C8B-B14F-4D97-AF65-F5344CB8AC3E}">
        <p14:creationId xmlns:p14="http://schemas.microsoft.com/office/powerpoint/2010/main" val="3102940849"/>
      </p:ext>
    </p:extLst>
  </p:cSld>
  <p:clrMapOvr>
    <a:masterClrMapping/>
  </p:clrMapOvr>
  <mc:AlternateContent xmlns:mc="http://schemas.openxmlformats.org/markup-compatibility/2006" xmlns:p15="http://schemas.microsoft.com/office/powerpoint/2012/main">
    <mc:Choice Requires="p15">
      <p:transition spd="med">
        <p15:prstTrans prst="pageCurlDouble"/>
        <p:sndAc>
          <p:stSnd>
            <p:snd r:embed="rId2" name="camera.wav"/>
          </p:stSnd>
        </p:sndAc>
      </p:transition>
    </mc:Choice>
    <mc:Fallback xmlns="">
      <p:transition spd="med">
        <p:fade/>
        <p:sndAc>
          <p:stSnd>
            <p:snd r:embed="rId3" name="camera.wav"/>
          </p:stSnd>
        </p:sndAc>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BB72F-1C95-44D4-AFB1-B0D908A3A1FD}"/>
              </a:ext>
            </a:extLst>
          </p:cNvPr>
          <p:cNvSpPr>
            <a:spLocks noGrp="1"/>
          </p:cNvSpPr>
          <p:nvPr>
            <p:ph type="title"/>
          </p:nvPr>
        </p:nvSpPr>
        <p:spPr/>
        <p:txBody>
          <a:bodyPr>
            <a:noAutofit/>
          </a:bodyPr>
          <a:lstStyle/>
          <a:p>
            <a:pPr algn="ctr"/>
            <a:r>
              <a:rPr lang="en-US" sz="4800" dirty="0"/>
              <a:t>Stop Pointing Fingers at a Single Culprit</a:t>
            </a:r>
          </a:p>
        </p:txBody>
      </p:sp>
      <p:sp>
        <p:nvSpPr>
          <p:cNvPr id="3" name="Content Placeholder 2">
            <a:extLst>
              <a:ext uri="{FF2B5EF4-FFF2-40B4-BE49-F238E27FC236}">
                <a16:creationId xmlns:a16="http://schemas.microsoft.com/office/drawing/2014/main" id="{28F3A53E-A146-4226-BE08-9B5681D1E3CE}"/>
              </a:ext>
            </a:extLst>
          </p:cNvPr>
          <p:cNvSpPr>
            <a:spLocks noGrp="1"/>
          </p:cNvSpPr>
          <p:nvPr>
            <p:ph idx="1"/>
          </p:nvPr>
        </p:nvSpPr>
        <p:spPr/>
        <p:txBody>
          <a:bodyPr/>
          <a:lstStyle/>
          <a:p>
            <a:pPr lvl="0"/>
            <a:r>
              <a:rPr lang="en-US" sz="2000" dirty="0">
                <a:solidFill>
                  <a:srgbClr val="164B4F"/>
                </a:solidFill>
              </a:rPr>
              <a:t>Stop trying to blame natural factors on just the paradigm of CO</a:t>
            </a:r>
            <a:r>
              <a:rPr lang="en-US" sz="2000" baseline="-25000" dirty="0">
                <a:solidFill>
                  <a:srgbClr val="164B4F"/>
                </a:solidFill>
              </a:rPr>
              <a:t>2</a:t>
            </a:r>
            <a:r>
              <a:rPr lang="en-US" sz="2000" dirty="0">
                <a:solidFill>
                  <a:srgbClr val="164B4F"/>
                </a:solidFill>
              </a:rPr>
              <a:t> production of industrial emissions and its greenhouse effect.</a:t>
            </a:r>
          </a:p>
          <a:p>
            <a:pPr lvl="0"/>
            <a:r>
              <a:rPr lang="en-US" sz="2000" dirty="0">
                <a:solidFill>
                  <a:srgbClr val="164B4F"/>
                </a:solidFill>
              </a:rPr>
              <a:t>Probably global warming and climate change is related more to the Sun’s output of radiation and CMEs</a:t>
            </a:r>
          </a:p>
          <a:p>
            <a:pPr lvl="0"/>
            <a:r>
              <a:rPr lang="en-US" sz="2000" dirty="0">
                <a:solidFill>
                  <a:srgbClr val="164B4F"/>
                </a:solidFill>
              </a:rPr>
              <a:t>Rising CO</a:t>
            </a:r>
            <a:r>
              <a:rPr lang="en-US" sz="2000" baseline="-25000" dirty="0">
                <a:solidFill>
                  <a:srgbClr val="164B4F"/>
                </a:solidFill>
              </a:rPr>
              <a:t>2 </a:t>
            </a:r>
            <a:r>
              <a:rPr lang="en-US" sz="2000" dirty="0">
                <a:solidFill>
                  <a:srgbClr val="164B4F"/>
                </a:solidFill>
              </a:rPr>
              <a:t>levels very likely are controlled more by average global temperature caused by astronomical reasons beyond man’s control rather than the supposed greenhouse effect.</a:t>
            </a:r>
          </a:p>
          <a:p>
            <a:pPr lvl="0"/>
            <a:r>
              <a:rPr lang="en-US" sz="2000" dirty="0">
                <a:solidFill>
                  <a:srgbClr val="164B4F"/>
                </a:solidFill>
              </a:rPr>
              <a:t>Rising sea level may simply be a combination of factors of solar energy output and the Earth’s recent past geological changes which are beyond man’s control.</a:t>
            </a:r>
          </a:p>
          <a:p>
            <a:pPr lvl="0"/>
            <a:r>
              <a:rPr lang="en-US" sz="2000" dirty="0">
                <a:solidFill>
                  <a:srgbClr val="164B4F"/>
                </a:solidFill>
              </a:rPr>
              <a:t>Learn to accept that not all is perfect in this solar system and on this Earth.  Mankind is a mere consequence of this creation and must learn to keep adapting in order to survive. We still may have powers to control our fate.</a:t>
            </a:r>
          </a:p>
          <a:p>
            <a:endParaRPr lang="en-US" dirty="0"/>
          </a:p>
        </p:txBody>
      </p:sp>
      <p:sp>
        <p:nvSpPr>
          <p:cNvPr id="4" name="Date Placeholder 3">
            <a:extLst>
              <a:ext uri="{FF2B5EF4-FFF2-40B4-BE49-F238E27FC236}">
                <a16:creationId xmlns:a16="http://schemas.microsoft.com/office/drawing/2014/main" id="{F177F1F4-BF31-4589-8EAE-CAB79023E415}"/>
              </a:ext>
            </a:extLst>
          </p:cNvPr>
          <p:cNvSpPr>
            <a:spLocks noGrp="1"/>
          </p:cNvSpPr>
          <p:nvPr>
            <p:ph type="dt" sz="half" idx="10"/>
          </p:nvPr>
        </p:nvSpPr>
        <p:spPr/>
        <p:txBody>
          <a:bodyPr/>
          <a:lstStyle/>
          <a:p>
            <a:r>
              <a:rPr lang="en-US"/>
              <a:t>Copyright © 2019 Douglas B. Ettinger. All rights reserved</a:t>
            </a:r>
            <a:endParaRPr lang="en-US" dirty="0"/>
          </a:p>
        </p:txBody>
      </p:sp>
      <p:sp>
        <p:nvSpPr>
          <p:cNvPr id="5" name="Footer Placeholder 4">
            <a:extLst>
              <a:ext uri="{FF2B5EF4-FFF2-40B4-BE49-F238E27FC236}">
                <a16:creationId xmlns:a16="http://schemas.microsoft.com/office/drawing/2014/main" id="{B570F66D-D69B-43D1-A231-C81A061A0F2C}"/>
              </a:ext>
            </a:extLst>
          </p:cNvPr>
          <p:cNvSpPr>
            <a:spLocks noGrp="1"/>
          </p:cNvSpPr>
          <p:nvPr>
            <p:ph type="ftr" sz="quarter" idx="11"/>
          </p:nvPr>
        </p:nvSpPr>
        <p:spPr/>
        <p:txBody>
          <a:bodyPr/>
          <a:lstStyle/>
          <a:p>
            <a:r>
              <a:rPr lang="en-US"/>
              <a:t>Revised 5/11/2019</a:t>
            </a:r>
            <a:endParaRPr lang="en-US" dirty="0"/>
          </a:p>
        </p:txBody>
      </p:sp>
      <p:sp>
        <p:nvSpPr>
          <p:cNvPr id="6" name="Slide Number Placeholder 5">
            <a:extLst>
              <a:ext uri="{FF2B5EF4-FFF2-40B4-BE49-F238E27FC236}">
                <a16:creationId xmlns:a16="http://schemas.microsoft.com/office/drawing/2014/main" id="{F7481530-3EBD-4322-A6FE-5330E581315C}"/>
              </a:ext>
            </a:extLst>
          </p:cNvPr>
          <p:cNvSpPr>
            <a:spLocks noGrp="1"/>
          </p:cNvSpPr>
          <p:nvPr>
            <p:ph type="sldNum" sz="quarter" idx="12"/>
          </p:nvPr>
        </p:nvSpPr>
        <p:spPr/>
        <p:txBody>
          <a:bodyPr/>
          <a:lstStyle/>
          <a:p>
            <a:fld id="{81FEFA0A-2F20-4B60-98C6-5FFDA469AA1C}" type="slidenum">
              <a:rPr lang="en-US" smtClean="0"/>
              <a:pPr/>
              <a:t>25</a:t>
            </a:fld>
            <a:endParaRPr lang="en-US" dirty="0"/>
          </a:p>
        </p:txBody>
      </p:sp>
    </p:spTree>
    <p:extLst>
      <p:ext uri="{BB962C8B-B14F-4D97-AF65-F5344CB8AC3E}">
        <p14:creationId xmlns:p14="http://schemas.microsoft.com/office/powerpoint/2010/main" val="3918420091"/>
      </p:ext>
    </p:extLst>
  </p:cSld>
  <p:clrMapOvr>
    <a:masterClrMapping/>
  </p:clrMapOvr>
  <mc:AlternateContent xmlns:mc="http://schemas.openxmlformats.org/markup-compatibility/2006" xmlns:p15="http://schemas.microsoft.com/office/powerpoint/2012/main">
    <mc:Choice Requires="p15">
      <p:transition spd="med">
        <p15:prstTrans prst="pageCurlDouble"/>
        <p:sndAc>
          <p:stSnd>
            <p:snd r:embed="rId2" name="camera.wav"/>
          </p:stSnd>
        </p:sndAc>
      </p:transition>
    </mc:Choice>
    <mc:Fallback xmlns="">
      <p:transition spd="med">
        <p:fade/>
        <p:sndAc>
          <p:stSnd>
            <p:snd r:embed="rId3" name="camera.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717FC-17EE-4DA0-A0D8-7F05538B3E0B}"/>
              </a:ext>
            </a:extLst>
          </p:cNvPr>
          <p:cNvSpPr>
            <a:spLocks noGrp="1"/>
          </p:cNvSpPr>
          <p:nvPr>
            <p:ph type="title"/>
          </p:nvPr>
        </p:nvSpPr>
        <p:spPr>
          <a:xfrm>
            <a:off x="1522412" y="304800"/>
            <a:ext cx="9601200" cy="1676400"/>
          </a:xfrm>
        </p:spPr>
        <p:txBody>
          <a:bodyPr>
            <a:normAutofit/>
          </a:bodyPr>
          <a:lstStyle/>
          <a:p>
            <a:pPr algn="ctr"/>
            <a:r>
              <a:rPr lang="en-US" dirty="0"/>
              <a:t>97% of Climate Scientists Agree that Climate Warming Trends Are Likely Due to Human Causes</a:t>
            </a:r>
          </a:p>
        </p:txBody>
      </p:sp>
      <p:sp>
        <p:nvSpPr>
          <p:cNvPr id="3" name="Content Placeholder 2">
            <a:extLst>
              <a:ext uri="{FF2B5EF4-FFF2-40B4-BE49-F238E27FC236}">
                <a16:creationId xmlns:a16="http://schemas.microsoft.com/office/drawing/2014/main" id="{F53762EA-6265-481B-81A1-B80981CAE079}"/>
              </a:ext>
            </a:extLst>
          </p:cNvPr>
          <p:cNvSpPr>
            <a:spLocks noGrp="1"/>
          </p:cNvSpPr>
          <p:nvPr>
            <p:ph idx="1"/>
          </p:nvPr>
        </p:nvSpPr>
        <p:spPr>
          <a:xfrm>
            <a:off x="1293812" y="1981200"/>
            <a:ext cx="10667999" cy="5029200"/>
          </a:xfrm>
        </p:spPr>
        <p:txBody>
          <a:bodyPr>
            <a:noAutofit/>
          </a:bodyPr>
          <a:lstStyle/>
          <a:p>
            <a:r>
              <a:rPr lang="en-US" sz="2800" dirty="0"/>
              <a:t>This statement sounds like an absolute consensus has been met and no further questioning is permitted. This is a serious violation of the scientific method. Always remain open minded.</a:t>
            </a:r>
          </a:p>
          <a:p>
            <a:r>
              <a:rPr lang="en-US" sz="2800" dirty="0"/>
              <a:t>So how serious?  What are the consequences? </a:t>
            </a:r>
          </a:p>
          <a:p>
            <a:r>
              <a:rPr lang="en-US" sz="2800" dirty="0"/>
              <a:t>How much time does mankind have left to make changes to deter calamitous results?  What changes?</a:t>
            </a:r>
          </a:p>
          <a:p>
            <a:r>
              <a:rPr lang="en-US" sz="2800" dirty="0"/>
              <a:t>Very importantly, how much change is due to natural factors and how much to human factors?  Are we spinning our wheels?</a:t>
            </a:r>
          </a:p>
          <a:p>
            <a:endParaRPr lang="en-US" sz="2800" dirty="0"/>
          </a:p>
          <a:p>
            <a:endParaRPr lang="en-US" sz="2800" dirty="0"/>
          </a:p>
          <a:p>
            <a:endParaRPr lang="en-US" sz="2800" dirty="0"/>
          </a:p>
          <a:p>
            <a:endParaRPr lang="en-US" sz="2800" dirty="0"/>
          </a:p>
        </p:txBody>
      </p:sp>
      <p:sp>
        <p:nvSpPr>
          <p:cNvPr id="4" name="Date Placeholder 3">
            <a:extLst>
              <a:ext uri="{FF2B5EF4-FFF2-40B4-BE49-F238E27FC236}">
                <a16:creationId xmlns:a16="http://schemas.microsoft.com/office/drawing/2014/main" id="{335C31DB-C89A-42EF-B028-4EC4AED2F35F}"/>
              </a:ext>
            </a:extLst>
          </p:cNvPr>
          <p:cNvSpPr>
            <a:spLocks noGrp="1"/>
          </p:cNvSpPr>
          <p:nvPr>
            <p:ph type="dt" sz="half" idx="10"/>
          </p:nvPr>
        </p:nvSpPr>
        <p:spPr/>
        <p:txBody>
          <a:bodyPr/>
          <a:lstStyle/>
          <a:p>
            <a:r>
              <a:rPr lang="en-US"/>
              <a:t>Copyright © 2019 Douglas B. Ettinger. All rights reserved</a:t>
            </a:r>
            <a:endParaRPr lang="en-US" dirty="0"/>
          </a:p>
        </p:txBody>
      </p:sp>
      <p:sp>
        <p:nvSpPr>
          <p:cNvPr id="5" name="Footer Placeholder 4">
            <a:extLst>
              <a:ext uri="{FF2B5EF4-FFF2-40B4-BE49-F238E27FC236}">
                <a16:creationId xmlns:a16="http://schemas.microsoft.com/office/drawing/2014/main" id="{FF1CBBBE-C6A6-4E43-86C0-CBD62CFD08E3}"/>
              </a:ext>
            </a:extLst>
          </p:cNvPr>
          <p:cNvSpPr>
            <a:spLocks noGrp="1"/>
          </p:cNvSpPr>
          <p:nvPr>
            <p:ph type="ftr" sz="quarter" idx="11"/>
          </p:nvPr>
        </p:nvSpPr>
        <p:spPr/>
        <p:txBody>
          <a:bodyPr/>
          <a:lstStyle/>
          <a:p>
            <a:r>
              <a:rPr lang="en-US"/>
              <a:t>Revised 5/11/2019</a:t>
            </a:r>
            <a:endParaRPr lang="en-US" dirty="0"/>
          </a:p>
        </p:txBody>
      </p:sp>
      <p:sp>
        <p:nvSpPr>
          <p:cNvPr id="6" name="Slide Number Placeholder 5">
            <a:extLst>
              <a:ext uri="{FF2B5EF4-FFF2-40B4-BE49-F238E27FC236}">
                <a16:creationId xmlns:a16="http://schemas.microsoft.com/office/drawing/2014/main" id="{80D8A736-A7A6-47C1-B535-3F429EC3A154}"/>
              </a:ext>
            </a:extLst>
          </p:cNvPr>
          <p:cNvSpPr>
            <a:spLocks noGrp="1"/>
          </p:cNvSpPr>
          <p:nvPr>
            <p:ph type="sldNum" sz="quarter" idx="12"/>
          </p:nvPr>
        </p:nvSpPr>
        <p:spPr/>
        <p:txBody>
          <a:bodyPr/>
          <a:lstStyle/>
          <a:p>
            <a:fld id="{81FEFA0A-2F20-4B60-98C6-5FFDA469AA1C}" type="slidenum">
              <a:rPr lang="en-US" smtClean="0"/>
              <a:pPr/>
              <a:t>3</a:t>
            </a:fld>
            <a:endParaRPr lang="en-US" dirty="0"/>
          </a:p>
        </p:txBody>
      </p:sp>
    </p:spTree>
    <p:extLst>
      <p:ext uri="{BB962C8B-B14F-4D97-AF65-F5344CB8AC3E}">
        <p14:creationId xmlns:p14="http://schemas.microsoft.com/office/powerpoint/2010/main" val="1210903898"/>
      </p:ext>
    </p:extLst>
  </p:cSld>
  <p:clrMapOvr>
    <a:masterClrMapping/>
  </p:clrMapOvr>
  <mc:AlternateContent xmlns:mc="http://schemas.openxmlformats.org/markup-compatibility/2006" xmlns:p15="http://schemas.microsoft.com/office/powerpoint/2012/main">
    <mc:Choice Requires="p15">
      <p:transition spd="med">
        <p15:prstTrans prst="pageCurlDouble"/>
        <p:sndAc>
          <p:stSnd>
            <p:snd r:embed="rId2" name="camera.wav"/>
          </p:stSnd>
        </p:sndAc>
      </p:transition>
    </mc:Choice>
    <mc:Fallback xmlns="">
      <p:transition spd="med">
        <p:fade/>
        <p:sndAc>
          <p:stSnd>
            <p:snd r:embed="rId3" name="camera.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3B754-28C2-47D1-8991-B84235057BF1}"/>
              </a:ext>
            </a:extLst>
          </p:cNvPr>
          <p:cNvSpPr>
            <a:spLocks noGrp="1"/>
          </p:cNvSpPr>
          <p:nvPr>
            <p:ph type="ctrTitle"/>
          </p:nvPr>
        </p:nvSpPr>
        <p:spPr>
          <a:xfrm>
            <a:off x="1293814" y="990600"/>
            <a:ext cx="8458200" cy="4038600"/>
          </a:xfrm>
        </p:spPr>
        <p:txBody>
          <a:bodyPr>
            <a:normAutofit fontScale="90000"/>
          </a:bodyPr>
          <a:lstStyle/>
          <a:p>
            <a:br>
              <a:rPr lang="en-US" dirty="0"/>
            </a:br>
            <a:br>
              <a:rPr lang="en-US" dirty="0"/>
            </a:br>
            <a:br>
              <a:rPr lang="en-US" dirty="0"/>
            </a:br>
            <a:br>
              <a:rPr lang="en-US" dirty="0"/>
            </a:br>
            <a:r>
              <a:rPr lang="en-US" dirty="0"/>
              <a:t>TRUST THOSE WHO SEEK THE TRUTH.</a:t>
            </a:r>
            <a:br>
              <a:rPr lang="en-US" dirty="0"/>
            </a:br>
            <a:br>
              <a:rPr lang="en-US" dirty="0"/>
            </a:br>
            <a:r>
              <a:rPr lang="en-US" dirty="0"/>
              <a:t>DOUBT THOSE WHO HAVE FOUND IT.</a:t>
            </a:r>
          </a:p>
        </p:txBody>
      </p:sp>
      <p:sp>
        <p:nvSpPr>
          <p:cNvPr id="3" name="Subtitle 2">
            <a:extLst>
              <a:ext uri="{FF2B5EF4-FFF2-40B4-BE49-F238E27FC236}">
                <a16:creationId xmlns:a16="http://schemas.microsoft.com/office/drawing/2014/main" id="{197B0486-FE06-4ECE-AE53-FA225D07EED4}"/>
              </a:ext>
            </a:extLst>
          </p:cNvPr>
          <p:cNvSpPr>
            <a:spLocks noGrp="1"/>
          </p:cNvSpPr>
          <p:nvPr>
            <p:ph type="subTitle" idx="1"/>
          </p:nvPr>
        </p:nvSpPr>
        <p:spPr>
          <a:xfrm>
            <a:off x="1293812" y="5334000"/>
            <a:ext cx="8610599" cy="914400"/>
          </a:xfrm>
        </p:spPr>
        <p:txBody>
          <a:bodyPr>
            <a:normAutofit/>
          </a:bodyPr>
          <a:lstStyle/>
          <a:p>
            <a:pPr algn="ctr"/>
            <a:r>
              <a:rPr lang="en-US" dirty="0"/>
              <a:t>- </a:t>
            </a:r>
            <a:r>
              <a:rPr lang="en-US"/>
              <a:t>Andrew Gide</a:t>
            </a:r>
            <a:endParaRPr lang="en-US" dirty="0"/>
          </a:p>
        </p:txBody>
      </p:sp>
      <p:sp>
        <p:nvSpPr>
          <p:cNvPr id="4" name="Date Placeholder 3">
            <a:extLst>
              <a:ext uri="{FF2B5EF4-FFF2-40B4-BE49-F238E27FC236}">
                <a16:creationId xmlns:a16="http://schemas.microsoft.com/office/drawing/2014/main" id="{406DD09E-89DD-4330-B11F-D9753964566C}"/>
              </a:ext>
            </a:extLst>
          </p:cNvPr>
          <p:cNvSpPr>
            <a:spLocks noGrp="1"/>
          </p:cNvSpPr>
          <p:nvPr>
            <p:ph type="dt" sz="half" idx="10"/>
          </p:nvPr>
        </p:nvSpPr>
        <p:spPr/>
        <p:txBody>
          <a:bodyPr/>
          <a:lstStyle/>
          <a:p>
            <a:r>
              <a:rPr lang="en-US"/>
              <a:t>Copyright © 2019 Douglas B. Ettinger. All rights reserved</a:t>
            </a:r>
            <a:endParaRPr lang="en-US" dirty="0"/>
          </a:p>
        </p:txBody>
      </p:sp>
      <p:sp>
        <p:nvSpPr>
          <p:cNvPr id="5" name="Footer Placeholder 4">
            <a:extLst>
              <a:ext uri="{FF2B5EF4-FFF2-40B4-BE49-F238E27FC236}">
                <a16:creationId xmlns:a16="http://schemas.microsoft.com/office/drawing/2014/main" id="{3D73677F-EA09-4DD3-BF8C-05E3F731AFC8}"/>
              </a:ext>
            </a:extLst>
          </p:cNvPr>
          <p:cNvSpPr>
            <a:spLocks noGrp="1"/>
          </p:cNvSpPr>
          <p:nvPr>
            <p:ph type="ftr" sz="quarter" idx="11"/>
          </p:nvPr>
        </p:nvSpPr>
        <p:spPr/>
        <p:txBody>
          <a:bodyPr/>
          <a:lstStyle/>
          <a:p>
            <a:r>
              <a:rPr lang="en-US"/>
              <a:t>Revised 5/11/2019</a:t>
            </a:r>
            <a:endParaRPr lang="en-US" dirty="0"/>
          </a:p>
        </p:txBody>
      </p:sp>
      <p:sp>
        <p:nvSpPr>
          <p:cNvPr id="6" name="Slide Number Placeholder 5">
            <a:extLst>
              <a:ext uri="{FF2B5EF4-FFF2-40B4-BE49-F238E27FC236}">
                <a16:creationId xmlns:a16="http://schemas.microsoft.com/office/drawing/2014/main" id="{409DEA44-E189-460C-98D1-B650DA127DF7}"/>
              </a:ext>
            </a:extLst>
          </p:cNvPr>
          <p:cNvSpPr>
            <a:spLocks noGrp="1"/>
          </p:cNvSpPr>
          <p:nvPr>
            <p:ph type="sldNum" sz="quarter" idx="12"/>
          </p:nvPr>
        </p:nvSpPr>
        <p:spPr/>
        <p:txBody>
          <a:bodyPr/>
          <a:lstStyle/>
          <a:p>
            <a:fld id="{81FEFA0A-2F20-4B60-98C6-5FFDA469AA1C}" type="slidenum">
              <a:rPr lang="en-US" smtClean="0"/>
              <a:pPr/>
              <a:t>4</a:t>
            </a:fld>
            <a:endParaRPr lang="en-US" dirty="0"/>
          </a:p>
        </p:txBody>
      </p:sp>
    </p:spTree>
    <p:extLst>
      <p:ext uri="{BB962C8B-B14F-4D97-AF65-F5344CB8AC3E}">
        <p14:creationId xmlns:p14="http://schemas.microsoft.com/office/powerpoint/2010/main" val="1571548818"/>
      </p:ext>
    </p:extLst>
  </p:cSld>
  <p:clrMapOvr>
    <a:masterClrMapping/>
  </p:clrMapOvr>
  <mc:AlternateContent xmlns:mc="http://schemas.openxmlformats.org/markup-compatibility/2006" xmlns:p15="http://schemas.microsoft.com/office/powerpoint/2012/main">
    <mc:Choice Requires="p15">
      <p:transition spd="med">
        <p15:prstTrans prst="pageCurlDouble"/>
        <p:sndAc>
          <p:stSnd>
            <p:snd r:embed="rId2" name="camera.wav"/>
          </p:stSnd>
        </p:sndAc>
      </p:transition>
    </mc:Choice>
    <mc:Fallback xmlns="">
      <p:transition spd="med">
        <p:fade/>
        <p:sndAc>
          <p:stSnd>
            <p:snd r:embed="rId3" name="camera.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A23CD-683F-4814-B872-E6756A5B3D56}"/>
              </a:ext>
            </a:extLst>
          </p:cNvPr>
          <p:cNvSpPr>
            <a:spLocks noGrp="1"/>
          </p:cNvSpPr>
          <p:nvPr>
            <p:ph type="title"/>
          </p:nvPr>
        </p:nvSpPr>
        <p:spPr>
          <a:xfrm>
            <a:off x="1293813" y="228600"/>
            <a:ext cx="9601200" cy="1828800"/>
          </a:xfrm>
        </p:spPr>
        <p:txBody>
          <a:bodyPr>
            <a:normAutofit/>
          </a:bodyPr>
          <a:lstStyle/>
          <a:p>
            <a:pPr algn="ctr"/>
            <a:r>
              <a:rPr lang="en-US" dirty="0"/>
              <a:t>The Damning but Questionable(?) Evidence for Human Cause is This Atmospheric C0</a:t>
            </a:r>
            <a:r>
              <a:rPr lang="en-US" baseline="-25000" dirty="0"/>
              <a:t>2 </a:t>
            </a:r>
            <a:r>
              <a:rPr lang="en-US" dirty="0"/>
              <a:t>Graph Showing Historical Levels</a:t>
            </a:r>
          </a:p>
        </p:txBody>
      </p:sp>
      <p:pic>
        <p:nvPicPr>
          <p:cNvPr id="5" name="Content Placeholder 4">
            <a:extLst>
              <a:ext uri="{FF2B5EF4-FFF2-40B4-BE49-F238E27FC236}">
                <a16:creationId xmlns:a16="http://schemas.microsoft.com/office/drawing/2014/main" id="{33F89D36-7FA4-428A-A038-EB6C9EEF948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6212" y="1981200"/>
            <a:ext cx="9601200" cy="4364182"/>
          </a:xfrm>
        </p:spPr>
      </p:pic>
      <p:sp>
        <p:nvSpPr>
          <p:cNvPr id="3" name="Date Placeholder 2">
            <a:extLst>
              <a:ext uri="{FF2B5EF4-FFF2-40B4-BE49-F238E27FC236}">
                <a16:creationId xmlns:a16="http://schemas.microsoft.com/office/drawing/2014/main" id="{FBD60D8A-9236-46DD-8C64-12B343B99696}"/>
              </a:ext>
            </a:extLst>
          </p:cNvPr>
          <p:cNvSpPr>
            <a:spLocks noGrp="1"/>
          </p:cNvSpPr>
          <p:nvPr>
            <p:ph type="dt" sz="half" idx="10"/>
          </p:nvPr>
        </p:nvSpPr>
        <p:spPr/>
        <p:txBody>
          <a:bodyPr/>
          <a:lstStyle/>
          <a:p>
            <a:r>
              <a:rPr lang="en-US"/>
              <a:t>Copyright © 2019 Douglas B. Ettinger. All rights reserved</a:t>
            </a:r>
            <a:endParaRPr lang="en-US" dirty="0"/>
          </a:p>
        </p:txBody>
      </p:sp>
      <p:sp>
        <p:nvSpPr>
          <p:cNvPr id="4" name="Footer Placeholder 3">
            <a:extLst>
              <a:ext uri="{FF2B5EF4-FFF2-40B4-BE49-F238E27FC236}">
                <a16:creationId xmlns:a16="http://schemas.microsoft.com/office/drawing/2014/main" id="{4FA15C08-6E82-4D8A-8F66-29B8ADCCF1BF}"/>
              </a:ext>
            </a:extLst>
          </p:cNvPr>
          <p:cNvSpPr>
            <a:spLocks noGrp="1"/>
          </p:cNvSpPr>
          <p:nvPr>
            <p:ph type="ftr" sz="quarter" idx="11"/>
          </p:nvPr>
        </p:nvSpPr>
        <p:spPr/>
        <p:txBody>
          <a:bodyPr/>
          <a:lstStyle/>
          <a:p>
            <a:r>
              <a:rPr lang="en-US"/>
              <a:t>Revised 5/11/2019</a:t>
            </a:r>
            <a:endParaRPr lang="en-US" dirty="0"/>
          </a:p>
        </p:txBody>
      </p:sp>
      <p:sp>
        <p:nvSpPr>
          <p:cNvPr id="6" name="Slide Number Placeholder 5">
            <a:extLst>
              <a:ext uri="{FF2B5EF4-FFF2-40B4-BE49-F238E27FC236}">
                <a16:creationId xmlns:a16="http://schemas.microsoft.com/office/drawing/2014/main" id="{AF343C4E-32C3-4754-A811-4A7BD2582F2B}"/>
              </a:ext>
            </a:extLst>
          </p:cNvPr>
          <p:cNvSpPr>
            <a:spLocks noGrp="1"/>
          </p:cNvSpPr>
          <p:nvPr>
            <p:ph type="sldNum" sz="quarter" idx="12"/>
          </p:nvPr>
        </p:nvSpPr>
        <p:spPr/>
        <p:txBody>
          <a:bodyPr/>
          <a:lstStyle/>
          <a:p>
            <a:fld id="{81FEFA0A-2F20-4B60-98C6-5FFDA469AA1C}" type="slidenum">
              <a:rPr lang="en-US" smtClean="0"/>
              <a:pPr/>
              <a:t>5</a:t>
            </a:fld>
            <a:endParaRPr lang="en-US" dirty="0"/>
          </a:p>
        </p:txBody>
      </p:sp>
    </p:spTree>
    <p:extLst>
      <p:ext uri="{BB962C8B-B14F-4D97-AF65-F5344CB8AC3E}">
        <p14:creationId xmlns:p14="http://schemas.microsoft.com/office/powerpoint/2010/main" val="127022696"/>
      </p:ext>
    </p:extLst>
  </p:cSld>
  <p:clrMapOvr>
    <a:masterClrMapping/>
  </p:clrMapOvr>
  <mc:AlternateContent xmlns:mc="http://schemas.openxmlformats.org/markup-compatibility/2006" xmlns:p15="http://schemas.microsoft.com/office/powerpoint/2012/main">
    <mc:Choice Requires="p15">
      <p:transition spd="med">
        <p15:prstTrans prst="pageCurlDouble"/>
        <p:sndAc>
          <p:stSnd>
            <p:snd r:embed="rId2" name="camera.wav"/>
          </p:stSnd>
        </p:sndAc>
      </p:transition>
    </mc:Choice>
    <mc:Fallback xmlns="">
      <p:transition spd="med">
        <p:fade/>
        <p:sndAc>
          <p:stSnd>
            <p:snd r:embed="rId4" name="camera.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D3F99-57F0-4008-B4CD-505B9E61D019}"/>
              </a:ext>
            </a:extLst>
          </p:cNvPr>
          <p:cNvSpPr>
            <a:spLocks noGrp="1"/>
          </p:cNvSpPr>
          <p:nvPr>
            <p:ph type="title"/>
          </p:nvPr>
        </p:nvSpPr>
        <p:spPr/>
        <p:txBody>
          <a:bodyPr>
            <a:noAutofit/>
          </a:bodyPr>
          <a:lstStyle/>
          <a:p>
            <a:pPr algn="ctr"/>
            <a:r>
              <a:rPr lang="en-US" sz="4400" dirty="0"/>
              <a:t>Questions Arise About the CO</a:t>
            </a:r>
            <a:r>
              <a:rPr lang="en-US" sz="4400" baseline="-25000" dirty="0"/>
              <a:t>2</a:t>
            </a:r>
            <a:r>
              <a:rPr lang="en-US" sz="4400" dirty="0"/>
              <a:t>’s Historical Evidence</a:t>
            </a:r>
          </a:p>
        </p:txBody>
      </p:sp>
      <p:sp>
        <p:nvSpPr>
          <p:cNvPr id="3" name="Content Placeholder 2">
            <a:extLst>
              <a:ext uri="{FF2B5EF4-FFF2-40B4-BE49-F238E27FC236}">
                <a16:creationId xmlns:a16="http://schemas.microsoft.com/office/drawing/2014/main" id="{574E9384-D963-49DF-9D5B-B5653CECEA59}"/>
              </a:ext>
            </a:extLst>
          </p:cNvPr>
          <p:cNvSpPr>
            <a:spLocks noGrp="1"/>
          </p:cNvSpPr>
          <p:nvPr>
            <p:ph idx="1"/>
          </p:nvPr>
        </p:nvSpPr>
        <p:spPr>
          <a:xfrm>
            <a:off x="1293813" y="2209800"/>
            <a:ext cx="9601200" cy="3962400"/>
          </a:xfrm>
        </p:spPr>
        <p:txBody>
          <a:bodyPr>
            <a:normAutofit/>
          </a:bodyPr>
          <a:lstStyle/>
          <a:p>
            <a:r>
              <a:rPr lang="en-US" dirty="0"/>
              <a:t>The vertical axis is in parts per million (ppm) of CO</a:t>
            </a:r>
            <a:r>
              <a:rPr lang="en-US" baseline="-25000" dirty="0"/>
              <a:t>2 </a:t>
            </a:r>
            <a:r>
              <a:rPr lang="en-US" dirty="0"/>
              <a:t>molecules in the atmosphere compared to all the atmosphere. Today’s level is about 0.040 % by mass. The historical levels are measured over a range of 180 to 400 ppm which seems like miniscule differences for causing any significant increase of greenhouse-gas effect.</a:t>
            </a:r>
          </a:p>
          <a:p>
            <a:r>
              <a:rPr lang="en-US" dirty="0"/>
              <a:t>The graph reveals that the Earth is coming from an Ice Age and CO</a:t>
            </a:r>
            <a:r>
              <a:rPr lang="en-US" baseline="-25000" dirty="0"/>
              <a:t>2 </a:t>
            </a:r>
            <a:r>
              <a:rPr lang="en-US" dirty="0"/>
              <a:t>is rising dramatically since about 20,000 years ago. There are no surprises. The global climate has similarly cycled in roughly 100,000-year intervals for the past 400,000 years. A warming trend is totally expected without man’s help.</a:t>
            </a:r>
          </a:p>
          <a:p>
            <a:endParaRPr lang="en-US" dirty="0"/>
          </a:p>
        </p:txBody>
      </p:sp>
      <p:sp>
        <p:nvSpPr>
          <p:cNvPr id="4" name="Date Placeholder 3">
            <a:extLst>
              <a:ext uri="{FF2B5EF4-FFF2-40B4-BE49-F238E27FC236}">
                <a16:creationId xmlns:a16="http://schemas.microsoft.com/office/drawing/2014/main" id="{E1BF3DB4-2AF4-43B9-B30E-7082742E2492}"/>
              </a:ext>
            </a:extLst>
          </p:cNvPr>
          <p:cNvSpPr>
            <a:spLocks noGrp="1"/>
          </p:cNvSpPr>
          <p:nvPr>
            <p:ph type="dt" sz="half" idx="10"/>
          </p:nvPr>
        </p:nvSpPr>
        <p:spPr/>
        <p:txBody>
          <a:bodyPr/>
          <a:lstStyle/>
          <a:p>
            <a:r>
              <a:rPr lang="en-US"/>
              <a:t>Copyright © 2019 Douglas B. Ettinger. All rights reserved</a:t>
            </a:r>
            <a:endParaRPr lang="en-US" dirty="0"/>
          </a:p>
        </p:txBody>
      </p:sp>
      <p:sp>
        <p:nvSpPr>
          <p:cNvPr id="5" name="Footer Placeholder 4">
            <a:extLst>
              <a:ext uri="{FF2B5EF4-FFF2-40B4-BE49-F238E27FC236}">
                <a16:creationId xmlns:a16="http://schemas.microsoft.com/office/drawing/2014/main" id="{64DAEC1A-EB7B-45DB-9005-F9A1D7F94573}"/>
              </a:ext>
            </a:extLst>
          </p:cNvPr>
          <p:cNvSpPr>
            <a:spLocks noGrp="1"/>
          </p:cNvSpPr>
          <p:nvPr>
            <p:ph type="ftr" sz="quarter" idx="11"/>
          </p:nvPr>
        </p:nvSpPr>
        <p:spPr/>
        <p:txBody>
          <a:bodyPr/>
          <a:lstStyle/>
          <a:p>
            <a:r>
              <a:rPr lang="en-US"/>
              <a:t>Revised 5/11/2019</a:t>
            </a:r>
            <a:endParaRPr lang="en-US" dirty="0"/>
          </a:p>
        </p:txBody>
      </p:sp>
      <p:sp>
        <p:nvSpPr>
          <p:cNvPr id="6" name="Slide Number Placeholder 5">
            <a:extLst>
              <a:ext uri="{FF2B5EF4-FFF2-40B4-BE49-F238E27FC236}">
                <a16:creationId xmlns:a16="http://schemas.microsoft.com/office/drawing/2014/main" id="{D32EF72E-3F31-4B4C-9261-EE56B182E0C9}"/>
              </a:ext>
            </a:extLst>
          </p:cNvPr>
          <p:cNvSpPr>
            <a:spLocks noGrp="1"/>
          </p:cNvSpPr>
          <p:nvPr>
            <p:ph type="sldNum" sz="quarter" idx="12"/>
          </p:nvPr>
        </p:nvSpPr>
        <p:spPr/>
        <p:txBody>
          <a:bodyPr/>
          <a:lstStyle/>
          <a:p>
            <a:fld id="{81FEFA0A-2F20-4B60-98C6-5FFDA469AA1C}" type="slidenum">
              <a:rPr lang="en-US" smtClean="0"/>
              <a:pPr/>
              <a:t>6</a:t>
            </a:fld>
            <a:endParaRPr lang="en-US" dirty="0"/>
          </a:p>
        </p:txBody>
      </p:sp>
    </p:spTree>
    <p:extLst>
      <p:ext uri="{BB962C8B-B14F-4D97-AF65-F5344CB8AC3E}">
        <p14:creationId xmlns:p14="http://schemas.microsoft.com/office/powerpoint/2010/main" val="8230027"/>
      </p:ext>
    </p:extLst>
  </p:cSld>
  <p:clrMapOvr>
    <a:masterClrMapping/>
  </p:clrMapOvr>
  <mc:AlternateContent xmlns:mc="http://schemas.openxmlformats.org/markup-compatibility/2006" xmlns:p15="http://schemas.microsoft.com/office/powerpoint/2012/main">
    <mc:Choice Requires="p15">
      <p:transition spd="med">
        <p15:prstTrans prst="pageCurlDouble"/>
        <p:sndAc>
          <p:stSnd>
            <p:snd r:embed="rId2" name="camera.wav"/>
          </p:stSnd>
        </p:sndAc>
      </p:transition>
    </mc:Choice>
    <mc:Fallback xmlns="">
      <p:transition spd="med">
        <p:fade/>
        <p:sndAc>
          <p:stSnd>
            <p:snd r:embed="rId3" name="camera.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88344-A24D-49E6-ADE6-582AD284CCA7}"/>
              </a:ext>
            </a:extLst>
          </p:cNvPr>
          <p:cNvSpPr>
            <a:spLocks noGrp="1"/>
          </p:cNvSpPr>
          <p:nvPr>
            <p:ph type="title"/>
          </p:nvPr>
        </p:nvSpPr>
        <p:spPr/>
        <p:txBody>
          <a:bodyPr/>
          <a:lstStyle/>
          <a:p>
            <a:r>
              <a:rPr lang="en-US" dirty="0"/>
              <a:t>The alarm is that the current CO</a:t>
            </a:r>
            <a:r>
              <a:rPr lang="en-US" baseline="-25000" dirty="0"/>
              <a:t>2 </a:t>
            </a:r>
            <a:r>
              <a:rPr lang="en-US" dirty="0"/>
              <a:t>levels went well above the previously measured peaks</a:t>
            </a:r>
          </a:p>
        </p:txBody>
      </p:sp>
      <p:sp>
        <p:nvSpPr>
          <p:cNvPr id="3" name="Content Placeholder 2">
            <a:extLst>
              <a:ext uri="{FF2B5EF4-FFF2-40B4-BE49-F238E27FC236}">
                <a16:creationId xmlns:a16="http://schemas.microsoft.com/office/drawing/2014/main" id="{8204A6FA-7449-4D06-9FC3-141EBD6D8B79}"/>
              </a:ext>
            </a:extLst>
          </p:cNvPr>
          <p:cNvSpPr>
            <a:spLocks noGrp="1"/>
          </p:cNvSpPr>
          <p:nvPr>
            <p:ph idx="1"/>
          </p:nvPr>
        </p:nvSpPr>
        <p:spPr>
          <a:xfrm>
            <a:off x="1293813" y="1676400"/>
            <a:ext cx="9601200" cy="4953000"/>
          </a:xfrm>
        </p:spPr>
        <p:txBody>
          <a:bodyPr>
            <a:normAutofit lnSpcReduction="10000"/>
          </a:bodyPr>
          <a:lstStyle/>
          <a:p>
            <a:r>
              <a:rPr lang="en-US" dirty="0"/>
              <a:t>Scientists become enamored by their measurements and data.</a:t>
            </a:r>
          </a:p>
          <a:p>
            <a:r>
              <a:rPr lang="en-US" dirty="0"/>
              <a:t>Data used from ice cores and ocean sediments measuring oxygen isotopes 100,000 years ago is quite different from modern measurements taken by modern instrumentation from satellites, from the peak of Mauna Loa in Hawaii, and from the top of the Antarctica ice cap within the atmosphere today. These measurements cannot realistically be compared.</a:t>
            </a:r>
          </a:p>
          <a:p>
            <a:r>
              <a:rPr lang="en-US" dirty="0"/>
              <a:t>There is no way of confirming the peak and its duration of CO</a:t>
            </a:r>
            <a:r>
              <a:rPr lang="en-US" baseline="-25000" dirty="0"/>
              <a:t>2 </a:t>
            </a:r>
            <a:r>
              <a:rPr lang="en-US" dirty="0"/>
              <a:t>levels during past warming trends. And, the direct correlation of CO</a:t>
            </a:r>
            <a:r>
              <a:rPr lang="en-US" baseline="-25000" dirty="0"/>
              <a:t>2 </a:t>
            </a:r>
            <a:r>
              <a:rPr lang="en-US" dirty="0"/>
              <a:t>of these small measured differences with global temperature changes is not proven. Temperature changes may have stronger influences due to the Sun’s illumination and orbital forcing functions that actually force the small CO</a:t>
            </a:r>
            <a:r>
              <a:rPr lang="en-US" baseline="-25000" dirty="0"/>
              <a:t>2 </a:t>
            </a:r>
            <a:r>
              <a:rPr lang="en-US" dirty="0"/>
              <a:t>changes as opposed to vice versa. </a:t>
            </a:r>
          </a:p>
          <a:p>
            <a:endParaRPr lang="en-US" dirty="0"/>
          </a:p>
        </p:txBody>
      </p:sp>
      <p:sp>
        <p:nvSpPr>
          <p:cNvPr id="4" name="Date Placeholder 3">
            <a:extLst>
              <a:ext uri="{FF2B5EF4-FFF2-40B4-BE49-F238E27FC236}">
                <a16:creationId xmlns:a16="http://schemas.microsoft.com/office/drawing/2014/main" id="{6C57491C-5E8C-414F-94DC-894E4324B9C4}"/>
              </a:ext>
            </a:extLst>
          </p:cNvPr>
          <p:cNvSpPr>
            <a:spLocks noGrp="1"/>
          </p:cNvSpPr>
          <p:nvPr>
            <p:ph type="dt" sz="half" idx="10"/>
          </p:nvPr>
        </p:nvSpPr>
        <p:spPr/>
        <p:txBody>
          <a:bodyPr/>
          <a:lstStyle/>
          <a:p>
            <a:r>
              <a:rPr lang="en-US"/>
              <a:t>Copyright © 2019 Douglas B. Ettinger. All rights reserved</a:t>
            </a:r>
            <a:endParaRPr lang="en-US" dirty="0"/>
          </a:p>
        </p:txBody>
      </p:sp>
      <p:sp>
        <p:nvSpPr>
          <p:cNvPr id="5" name="Footer Placeholder 4">
            <a:extLst>
              <a:ext uri="{FF2B5EF4-FFF2-40B4-BE49-F238E27FC236}">
                <a16:creationId xmlns:a16="http://schemas.microsoft.com/office/drawing/2014/main" id="{6277C7D7-D689-46A1-945A-247C0A28C4F1}"/>
              </a:ext>
            </a:extLst>
          </p:cNvPr>
          <p:cNvSpPr>
            <a:spLocks noGrp="1"/>
          </p:cNvSpPr>
          <p:nvPr>
            <p:ph type="ftr" sz="quarter" idx="11"/>
          </p:nvPr>
        </p:nvSpPr>
        <p:spPr/>
        <p:txBody>
          <a:bodyPr/>
          <a:lstStyle/>
          <a:p>
            <a:r>
              <a:rPr lang="en-US"/>
              <a:t>Revised 5/11/2019</a:t>
            </a:r>
            <a:endParaRPr lang="en-US" dirty="0"/>
          </a:p>
        </p:txBody>
      </p:sp>
      <p:sp>
        <p:nvSpPr>
          <p:cNvPr id="6" name="Slide Number Placeholder 5">
            <a:extLst>
              <a:ext uri="{FF2B5EF4-FFF2-40B4-BE49-F238E27FC236}">
                <a16:creationId xmlns:a16="http://schemas.microsoft.com/office/drawing/2014/main" id="{2B9769B4-CE66-42C6-B55A-EB1962BFE2D2}"/>
              </a:ext>
            </a:extLst>
          </p:cNvPr>
          <p:cNvSpPr>
            <a:spLocks noGrp="1"/>
          </p:cNvSpPr>
          <p:nvPr>
            <p:ph type="sldNum" sz="quarter" idx="12"/>
          </p:nvPr>
        </p:nvSpPr>
        <p:spPr/>
        <p:txBody>
          <a:bodyPr/>
          <a:lstStyle/>
          <a:p>
            <a:fld id="{81FEFA0A-2F20-4B60-98C6-5FFDA469AA1C}" type="slidenum">
              <a:rPr lang="en-US" smtClean="0"/>
              <a:pPr/>
              <a:t>7</a:t>
            </a:fld>
            <a:endParaRPr lang="en-US" dirty="0"/>
          </a:p>
        </p:txBody>
      </p:sp>
    </p:spTree>
    <p:extLst>
      <p:ext uri="{BB962C8B-B14F-4D97-AF65-F5344CB8AC3E}">
        <p14:creationId xmlns:p14="http://schemas.microsoft.com/office/powerpoint/2010/main" val="1653149759"/>
      </p:ext>
    </p:extLst>
  </p:cSld>
  <p:clrMapOvr>
    <a:masterClrMapping/>
  </p:clrMapOvr>
  <mc:AlternateContent xmlns:mc="http://schemas.openxmlformats.org/markup-compatibility/2006" xmlns:p15="http://schemas.microsoft.com/office/powerpoint/2012/main">
    <mc:Choice Requires="p15">
      <p:transition spd="med">
        <p15:prstTrans prst="pageCurlDouble"/>
        <p:sndAc>
          <p:stSnd>
            <p:snd r:embed="rId2" name="camera.wav"/>
          </p:stSnd>
        </p:sndAc>
      </p:transition>
    </mc:Choice>
    <mc:Fallback xmlns="">
      <p:transition spd="med">
        <p:fade/>
        <p:sndAc>
          <p:stSnd>
            <p:snd r:embed="rId3" name="camera.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2203B-6DA8-479A-9B81-8B994C986389}"/>
              </a:ext>
            </a:extLst>
          </p:cNvPr>
          <p:cNvSpPr>
            <a:spLocks noGrp="1"/>
          </p:cNvSpPr>
          <p:nvPr>
            <p:ph type="title"/>
          </p:nvPr>
        </p:nvSpPr>
        <p:spPr/>
        <p:txBody>
          <a:bodyPr>
            <a:normAutofit fontScale="90000"/>
          </a:bodyPr>
          <a:lstStyle/>
          <a:p>
            <a:pPr algn="ctr"/>
            <a:r>
              <a:rPr lang="en-US" dirty="0"/>
              <a:t>Global Temperature Change Is Measured by a Proxy: the Ratio [</a:t>
            </a:r>
            <a:r>
              <a:rPr lang="en-US" baseline="30000" dirty="0"/>
              <a:t>18</a:t>
            </a:r>
            <a:r>
              <a:rPr lang="en-US" dirty="0"/>
              <a:t>O/</a:t>
            </a:r>
            <a:r>
              <a:rPr lang="en-US" baseline="30000" dirty="0"/>
              <a:t>16</a:t>
            </a:r>
            <a:r>
              <a:rPr lang="en-US" dirty="0"/>
              <a:t>O] of Oxygen Isotopes</a:t>
            </a:r>
          </a:p>
        </p:txBody>
      </p:sp>
      <p:pic>
        <p:nvPicPr>
          <p:cNvPr id="5" name="Content Placeholder 4">
            <a:extLst>
              <a:ext uri="{FF2B5EF4-FFF2-40B4-BE49-F238E27FC236}">
                <a16:creationId xmlns:a16="http://schemas.microsoft.com/office/drawing/2014/main" id="{BE982C9F-9303-4213-A0AC-76B1E0C989E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5812" y="1628393"/>
            <a:ext cx="7848600" cy="4615543"/>
          </a:xfrm>
        </p:spPr>
      </p:pic>
      <p:sp>
        <p:nvSpPr>
          <p:cNvPr id="3" name="Date Placeholder 2">
            <a:extLst>
              <a:ext uri="{FF2B5EF4-FFF2-40B4-BE49-F238E27FC236}">
                <a16:creationId xmlns:a16="http://schemas.microsoft.com/office/drawing/2014/main" id="{466269AA-5BF0-401C-A713-40ABE2E70256}"/>
              </a:ext>
            </a:extLst>
          </p:cNvPr>
          <p:cNvSpPr>
            <a:spLocks noGrp="1"/>
          </p:cNvSpPr>
          <p:nvPr>
            <p:ph type="dt" sz="half" idx="10"/>
          </p:nvPr>
        </p:nvSpPr>
        <p:spPr/>
        <p:txBody>
          <a:bodyPr/>
          <a:lstStyle/>
          <a:p>
            <a:r>
              <a:rPr lang="en-US"/>
              <a:t>Copyright © 2019 Douglas B. Ettinger. All rights reserved</a:t>
            </a:r>
            <a:endParaRPr lang="en-US" dirty="0"/>
          </a:p>
        </p:txBody>
      </p:sp>
      <p:sp>
        <p:nvSpPr>
          <p:cNvPr id="4" name="Footer Placeholder 3">
            <a:extLst>
              <a:ext uri="{FF2B5EF4-FFF2-40B4-BE49-F238E27FC236}">
                <a16:creationId xmlns:a16="http://schemas.microsoft.com/office/drawing/2014/main" id="{8860B660-8D72-4758-9FF3-953087AF5514}"/>
              </a:ext>
            </a:extLst>
          </p:cNvPr>
          <p:cNvSpPr>
            <a:spLocks noGrp="1"/>
          </p:cNvSpPr>
          <p:nvPr>
            <p:ph type="ftr" sz="quarter" idx="11"/>
          </p:nvPr>
        </p:nvSpPr>
        <p:spPr/>
        <p:txBody>
          <a:bodyPr/>
          <a:lstStyle/>
          <a:p>
            <a:r>
              <a:rPr lang="en-US"/>
              <a:t>Revised 5/11/2019</a:t>
            </a:r>
            <a:endParaRPr lang="en-US" dirty="0"/>
          </a:p>
        </p:txBody>
      </p:sp>
      <p:sp>
        <p:nvSpPr>
          <p:cNvPr id="6" name="Slide Number Placeholder 5">
            <a:extLst>
              <a:ext uri="{FF2B5EF4-FFF2-40B4-BE49-F238E27FC236}">
                <a16:creationId xmlns:a16="http://schemas.microsoft.com/office/drawing/2014/main" id="{EF8B6220-D6A5-4C73-87CD-A3D2CF2FA842}"/>
              </a:ext>
            </a:extLst>
          </p:cNvPr>
          <p:cNvSpPr>
            <a:spLocks noGrp="1"/>
          </p:cNvSpPr>
          <p:nvPr>
            <p:ph type="sldNum" sz="quarter" idx="12"/>
          </p:nvPr>
        </p:nvSpPr>
        <p:spPr/>
        <p:txBody>
          <a:bodyPr/>
          <a:lstStyle/>
          <a:p>
            <a:fld id="{81FEFA0A-2F20-4B60-98C6-5FFDA469AA1C}" type="slidenum">
              <a:rPr lang="en-US" smtClean="0"/>
              <a:pPr/>
              <a:t>8</a:t>
            </a:fld>
            <a:endParaRPr lang="en-US" dirty="0"/>
          </a:p>
        </p:txBody>
      </p:sp>
    </p:spTree>
    <p:extLst>
      <p:ext uri="{BB962C8B-B14F-4D97-AF65-F5344CB8AC3E}">
        <p14:creationId xmlns:p14="http://schemas.microsoft.com/office/powerpoint/2010/main" val="1931922152"/>
      </p:ext>
    </p:extLst>
  </p:cSld>
  <p:clrMapOvr>
    <a:masterClrMapping/>
  </p:clrMapOvr>
  <mc:AlternateContent xmlns:mc="http://schemas.openxmlformats.org/markup-compatibility/2006" xmlns:p15="http://schemas.microsoft.com/office/powerpoint/2012/main">
    <mc:Choice Requires="p15">
      <p:transition spd="med">
        <p15:prstTrans prst="pageCurlDouble"/>
        <p:sndAc>
          <p:stSnd>
            <p:snd r:embed="rId2" name="camera.wav"/>
          </p:stSnd>
        </p:sndAc>
      </p:transition>
    </mc:Choice>
    <mc:Fallback xmlns="">
      <p:transition spd="med">
        <p:fade/>
        <p:sndAc>
          <p:stSnd>
            <p:snd r:embed="rId4" name="camera.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44415-DDD6-4D9E-BF65-6E3DE3660F82}"/>
              </a:ext>
            </a:extLst>
          </p:cNvPr>
          <p:cNvSpPr>
            <a:spLocks noGrp="1"/>
          </p:cNvSpPr>
          <p:nvPr>
            <p:ph type="title"/>
          </p:nvPr>
        </p:nvSpPr>
        <p:spPr/>
        <p:txBody>
          <a:bodyPr/>
          <a:lstStyle/>
          <a:p>
            <a:pPr algn="ctr"/>
            <a:r>
              <a:rPr lang="en-US" dirty="0"/>
              <a:t>This Chart Shows 41Kyr and 100Kyr Temp. Cycles with Levels Higher than Today’s Avg.</a:t>
            </a:r>
          </a:p>
        </p:txBody>
      </p:sp>
      <p:pic>
        <p:nvPicPr>
          <p:cNvPr id="5" name="Content Placeholder 4">
            <a:extLst>
              <a:ext uri="{FF2B5EF4-FFF2-40B4-BE49-F238E27FC236}">
                <a16:creationId xmlns:a16="http://schemas.microsoft.com/office/drawing/2014/main" id="{0071CFA5-ABDE-4254-93BE-EE83A16C442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9012" y="1981200"/>
            <a:ext cx="11049000" cy="3962400"/>
          </a:xfrm>
        </p:spPr>
      </p:pic>
      <p:sp>
        <p:nvSpPr>
          <p:cNvPr id="3" name="Date Placeholder 2">
            <a:extLst>
              <a:ext uri="{FF2B5EF4-FFF2-40B4-BE49-F238E27FC236}">
                <a16:creationId xmlns:a16="http://schemas.microsoft.com/office/drawing/2014/main" id="{5D52134F-5065-4F10-9F6C-309BA9FF8954}"/>
              </a:ext>
            </a:extLst>
          </p:cNvPr>
          <p:cNvSpPr>
            <a:spLocks noGrp="1"/>
          </p:cNvSpPr>
          <p:nvPr>
            <p:ph type="dt" sz="half" idx="10"/>
          </p:nvPr>
        </p:nvSpPr>
        <p:spPr/>
        <p:txBody>
          <a:bodyPr/>
          <a:lstStyle/>
          <a:p>
            <a:r>
              <a:rPr lang="en-US"/>
              <a:t>Copyright © 2019 Douglas B. Ettinger. All rights reserved</a:t>
            </a:r>
            <a:endParaRPr lang="en-US" dirty="0"/>
          </a:p>
        </p:txBody>
      </p:sp>
      <p:sp>
        <p:nvSpPr>
          <p:cNvPr id="4" name="Footer Placeholder 3">
            <a:extLst>
              <a:ext uri="{FF2B5EF4-FFF2-40B4-BE49-F238E27FC236}">
                <a16:creationId xmlns:a16="http://schemas.microsoft.com/office/drawing/2014/main" id="{8F6A591B-D4DF-40A2-ADB9-B5F6A31BA12B}"/>
              </a:ext>
            </a:extLst>
          </p:cNvPr>
          <p:cNvSpPr>
            <a:spLocks noGrp="1"/>
          </p:cNvSpPr>
          <p:nvPr>
            <p:ph type="ftr" sz="quarter" idx="11"/>
          </p:nvPr>
        </p:nvSpPr>
        <p:spPr/>
        <p:txBody>
          <a:bodyPr/>
          <a:lstStyle/>
          <a:p>
            <a:r>
              <a:rPr lang="en-US"/>
              <a:t>Revised 5/11/2019</a:t>
            </a:r>
            <a:endParaRPr lang="en-US" dirty="0"/>
          </a:p>
        </p:txBody>
      </p:sp>
      <p:sp>
        <p:nvSpPr>
          <p:cNvPr id="6" name="Slide Number Placeholder 5">
            <a:extLst>
              <a:ext uri="{FF2B5EF4-FFF2-40B4-BE49-F238E27FC236}">
                <a16:creationId xmlns:a16="http://schemas.microsoft.com/office/drawing/2014/main" id="{97B15B8B-04B8-4D22-95B7-3204ACCC5248}"/>
              </a:ext>
            </a:extLst>
          </p:cNvPr>
          <p:cNvSpPr>
            <a:spLocks noGrp="1"/>
          </p:cNvSpPr>
          <p:nvPr>
            <p:ph type="sldNum" sz="quarter" idx="12"/>
          </p:nvPr>
        </p:nvSpPr>
        <p:spPr/>
        <p:txBody>
          <a:bodyPr/>
          <a:lstStyle/>
          <a:p>
            <a:fld id="{81FEFA0A-2F20-4B60-98C6-5FFDA469AA1C}" type="slidenum">
              <a:rPr lang="en-US" smtClean="0"/>
              <a:pPr/>
              <a:t>9</a:t>
            </a:fld>
            <a:endParaRPr lang="en-US" dirty="0"/>
          </a:p>
        </p:txBody>
      </p:sp>
    </p:spTree>
    <p:extLst>
      <p:ext uri="{BB962C8B-B14F-4D97-AF65-F5344CB8AC3E}">
        <p14:creationId xmlns:p14="http://schemas.microsoft.com/office/powerpoint/2010/main" val="4211645210"/>
      </p:ext>
    </p:extLst>
  </p:cSld>
  <p:clrMapOvr>
    <a:masterClrMapping/>
  </p:clrMapOvr>
  <mc:AlternateContent xmlns:mc="http://schemas.openxmlformats.org/markup-compatibility/2006" xmlns:p15="http://schemas.microsoft.com/office/powerpoint/2012/main">
    <mc:Choice Requires="p15">
      <p:transition spd="med">
        <p15:prstTrans prst="pageCurlDouble"/>
        <p:sndAc>
          <p:stSnd>
            <p:snd r:embed="rId2" name="camera.wav"/>
          </p:stSnd>
        </p:sndAc>
      </p:transition>
    </mc:Choice>
    <mc:Fallback xmlns="">
      <p:transition spd="med">
        <p:fade/>
        <p:sndAc>
          <p:stSnd>
            <p:snd r:embed="rId4" name="camera.wav"/>
          </p:stSnd>
        </p:sndAc>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2.xml><?xml version="1.0" encoding="utf-8"?>
<ds:datastoreItem xmlns:ds="http://schemas.openxmlformats.org/officeDocument/2006/customXml" ds:itemID="{0F249165-F638-412C-8E0A-DFB7045CA2E0}">
  <ds:schemaRefs>
    <ds:schemaRef ds:uri="http://schemas.microsoft.com/office/2006/documentManagement/types"/>
    <ds:schemaRef ds:uri="http://purl.org/dc/elements/1.1/"/>
    <ds:schemaRef ds:uri="http://schemas.microsoft.com/office/2006/metadata/properties"/>
    <ds:schemaRef ds:uri="4873beb7-5857-4685-be1f-d57550cc96cc"/>
    <ds:schemaRef ds:uri="http://purl.org/dc/term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8444</TotalTime>
  <Words>1936</Words>
  <Application>Microsoft Office PowerPoint</Application>
  <PresentationFormat>Custom</PresentationFormat>
  <Paragraphs>177</Paragraphs>
  <Slides>25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Euphemia</vt:lpstr>
      <vt:lpstr>Wingdings</vt:lpstr>
      <vt:lpstr>Serenity 16x9</vt:lpstr>
      <vt:lpstr> Global Warming and Climate Change – Can It Be Prevented ?</vt:lpstr>
      <vt:lpstr>Global Warming is Undeniably Causing Extreme Climate Change</vt:lpstr>
      <vt:lpstr>97% of Climate Scientists Agree that Climate Warming Trends Are Likely Due to Human Causes</vt:lpstr>
      <vt:lpstr>    TRUST THOSE WHO SEEK THE TRUTH.  DOUBT THOSE WHO HAVE FOUND IT.</vt:lpstr>
      <vt:lpstr>The Damning but Questionable(?) Evidence for Human Cause is This Atmospheric C02 Graph Showing Historical Levels</vt:lpstr>
      <vt:lpstr>Questions Arise About the CO2’s Historical Evidence</vt:lpstr>
      <vt:lpstr>The alarm is that the current CO2 levels went well above the previously measured peaks</vt:lpstr>
      <vt:lpstr>Global Temperature Change Is Measured by a Proxy: the Ratio [18O/16O] of Oxygen Isotopes</vt:lpstr>
      <vt:lpstr>This Chart Shows 41Kyr and 100Kyr Temp. Cycles with Levels Higher than Today’s Avg.</vt:lpstr>
      <vt:lpstr>The Record Shows Millions of Years Before Present When Much Higher Temperatures Supported Global Tropical Conditions That Sustained the Dinosaurs</vt:lpstr>
      <vt:lpstr>Vostok Ice Core Data Shows Many Correlations, But No Definitive Reason for CO2 Causing These Cycles.</vt:lpstr>
      <vt:lpstr>Milankovitch cycles of orbital factors change the Earth’s climate over thousand of years.</vt:lpstr>
      <vt:lpstr>Milankovitch hypothesis cannot explain all the observations of climate data</vt:lpstr>
      <vt:lpstr>Are the variations of natural fluxes more the cause for rising CO2 levels than fossil fuel emissions?</vt:lpstr>
      <vt:lpstr>Natural sources of CO2 are 10 times more likely to change atmospheric levels.</vt:lpstr>
      <vt:lpstr>Should we actually worry about not  enough CO2 ?</vt:lpstr>
      <vt:lpstr>A Case is Given for Fearing Any Large Drop in CO2 Atmospheric Level</vt:lpstr>
      <vt:lpstr>Drop in CO2 Correlated with Epidemics</vt:lpstr>
      <vt:lpstr>Can Earth Become Another Venus?</vt:lpstr>
      <vt:lpstr>Earth has no foreseeable way of becoming another Venus.  </vt:lpstr>
      <vt:lpstr>A More Serious Direct Concern is the Resulting Rise of Sea Level</vt:lpstr>
      <vt:lpstr>Global Sea Level Reconstructions</vt:lpstr>
      <vt:lpstr>Past Sea Levels Were Much Higher Than Today</vt:lpstr>
      <vt:lpstr>What Can Man Do?  Plan and Be Prepared.</vt:lpstr>
      <vt:lpstr>Stop Pointing Fingers at a Single Culprit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Warming – Can It Be Prevented ?</dc:title>
  <dc:creator>Douglas Ettinger</dc:creator>
  <cp:lastModifiedBy>Jan Pini</cp:lastModifiedBy>
  <cp:revision>75</cp:revision>
  <cp:lastPrinted>2019-03-26T18:09:07Z</cp:lastPrinted>
  <dcterms:created xsi:type="dcterms:W3CDTF">2019-03-22T16:46:40Z</dcterms:created>
  <dcterms:modified xsi:type="dcterms:W3CDTF">2019-05-24T15:36:32Z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